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 — open objective</c:v>
                </c:pt>
              </c:strCache>
            </c:strRef>
          </c:tx>
          <c:spPr>
            <a:solidFill>
              <a:srgbClr val="00C2A8"/>
            </a:solidFill>
            <a:ln w="31750" cap="flat">
              <a:solidFill>
                <a:srgbClr val="00C2A8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6"/>
            <c:spPr>
              <a:solidFill>
                <a:srgbClr val="00C2A8"/>
              </a:solidFill>
              <a:ln w="9525" cap="flat">
                <a:solidFill>
                  <a:srgbClr val="00C2A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Known CVEs</c:v>
                  </c:pt>
                  <c:pt idx="1">
                    <c:v>Config gaps</c:v>
                  </c:pt>
                  <c:pt idx="2">
                    <c:v>Novel / zero-day</c:v>
                  </c:pt>
                  <c:pt idx="3">
                    <c:v>Supply chain</c:v>
                  </c:pt>
                  <c:pt idx="4">
                    <c:v>Social engineering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98</c:v>
                </c:pt>
                <c:pt idx="1">
                  <c:v>72</c:v>
                </c:pt>
                <c:pt idx="2">
                  <c:v>35</c:v>
                </c:pt>
                <c:pt idx="3">
                  <c:v>18</c:v>
                </c:pt>
                <c:pt idx="4">
                  <c:v>32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Human-led, AI-assisted</c:v>
                </c:pt>
              </c:strCache>
            </c:strRef>
          </c:tx>
          <c:spPr>
            <a:solidFill>
              <a:srgbClr val="E8A33D"/>
            </a:solidFill>
            <a:ln w="31750" cap="flat">
              <a:solidFill>
                <a:srgbClr val="E8A33D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6"/>
            <c:spPr>
              <a:solidFill>
                <a:srgbClr val="E8A33D"/>
              </a:solidFill>
              <a:ln w="9525" cap="flat">
                <a:solidFill>
                  <a:srgbClr val="E8A33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Known CVEs</c:v>
                  </c:pt>
                  <c:pt idx="1">
                    <c:v>Config gaps</c:v>
                  </c:pt>
                  <c:pt idx="2">
                    <c:v>Novel / zero-day</c:v>
                  </c:pt>
                  <c:pt idx="3">
                    <c:v>Supply chain</c:v>
                  </c:pt>
                  <c:pt idx="4">
                    <c:v>Social engineering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98</c:v>
                </c:pt>
                <c:pt idx="1">
                  <c:v>55</c:v>
                </c:pt>
                <c:pt idx="2">
                  <c:v>72</c:v>
                </c:pt>
                <c:pt idx="3">
                  <c:v>72</c:v>
                </c:pt>
                <c:pt idx="4">
                  <c:v>90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F5F7F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B2436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F5F7FA"/>
              </a:solidFill>
            </a:defRPr>
          </a:pPr>
          <a:endParaRPr lang="en-US"/>
        </a:p>
      </c:txPr>
    </c:legend>
    <c:plotVisOnly val="1"/>
    <c:dispBlanksAs val="span"/>
  </c:chart>
  <c:spPr>
    <a:solidFill>
      <a:srgbClr val="121826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731520"/>
            <a:ext cx="3291840" cy="3291840"/>
          </a:xfrm>
          <a:prstGeom prst="ellipse">
            <a:avLst/>
          </a:prstGeom>
          <a:solidFill>
            <a:srgbClr val="1B2436"/>
          </a:solidFill>
          <a:ln/>
        </p:spPr>
      </p:sp>
      <p:sp>
        <p:nvSpPr>
          <p:cNvPr id="3" name="Shape 1"/>
          <p:cNvSpPr/>
          <p:nvPr/>
        </p:nvSpPr>
        <p:spPr>
          <a:xfrm>
            <a:off x="10881360" y="640080"/>
            <a:ext cx="2011680" cy="2011680"/>
          </a:xfrm>
          <a:prstGeom prst="ellipse">
            <a:avLst/>
          </a:prstGeom>
          <a:solidFill>
            <a:srgbClr val="222D42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55448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PICKS THE METHOD?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1965960"/>
            <a:ext cx="9601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Exploit-Method Bias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640080" y="288036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9B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Autonomous, open-objective AI vs. human-led, AI-assisted attacks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40080" y="3749040"/>
            <a:ext cx="1051560" cy="1051560"/>
          </a:xfrm>
          <a:prstGeom prst="ellipse">
            <a:avLst/>
          </a:prstGeom>
          <a:solidFill>
            <a:srgbClr val="00C2A8"/>
          </a:solidFill>
          <a:ln/>
        </p:spPr>
      </p:sp>
      <p:pic>
        <p:nvPicPr>
          <p:cNvPr id="8" name="Image 0" descr="/home/claude/deck/icon_rob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3486" y="4022446"/>
            <a:ext cx="504749" cy="504749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828800" y="3886200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AI, given an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objective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297680" y="3977640"/>
            <a:ext cx="822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A9B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212080" y="3749040"/>
            <a:ext cx="1051560" cy="1051560"/>
          </a:xfrm>
          <a:prstGeom prst="ellipse">
            <a:avLst/>
          </a:prstGeom>
          <a:solidFill>
            <a:srgbClr val="E8A33D"/>
          </a:solidFill>
          <a:ln/>
        </p:spPr>
      </p:sp>
      <p:pic>
        <p:nvPicPr>
          <p:cNvPr id="12" name="Image 1" descr="/home/claude/deck/icon_us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486" y="4022446"/>
            <a:ext cx="504749" cy="504749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400800" y="3886200"/>
            <a:ext cx="2560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sets target,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executes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640080" y="63093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A9B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2025–2026 incident reports, red-team benchmarks &amp; alignment research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1147572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B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different roads to the same access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" y="1783080"/>
            <a:ext cx="11612880" cy="1325880"/>
          </a:xfrm>
          <a:prstGeom prst="roundRect">
            <a:avLst>
              <a:gd name="adj" fmla="val 8276"/>
            </a:avLst>
          </a:prstGeom>
          <a:solidFill>
            <a:srgbClr val="1B2436"/>
          </a:solidFill>
          <a:ln/>
        </p:spPr>
      </p:sp>
      <p:sp>
        <p:nvSpPr>
          <p:cNvPr id="5" name="Shape 3"/>
          <p:cNvSpPr/>
          <p:nvPr/>
        </p:nvSpPr>
        <p:spPr>
          <a:xfrm>
            <a:off x="502920" y="1965960"/>
            <a:ext cx="777240" cy="777240"/>
          </a:xfrm>
          <a:prstGeom prst="ellipse">
            <a:avLst/>
          </a:prstGeom>
          <a:solidFill>
            <a:srgbClr val="00C2A8"/>
          </a:solidFill>
          <a:ln/>
        </p:spPr>
      </p:sp>
      <p:pic>
        <p:nvPicPr>
          <p:cNvPr id="6" name="Image 0" descr="/home/claude/deck/icon_rob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5002" y="2168042"/>
            <a:ext cx="373075" cy="37307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17320" y="1874520"/>
            <a:ext cx="18288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open-objective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3383280" y="1920240"/>
            <a:ext cx="2331720" cy="1051560"/>
          </a:xfrm>
          <a:prstGeom prst="roundRect">
            <a:avLst>
              <a:gd name="adj" fmla="val 8696"/>
            </a:avLst>
          </a:prstGeom>
          <a:solidFill>
            <a:srgbClr val="222D42"/>
          </a:solidFill>
          <a:ln w="12700">
            <a:solidFill>
              <a:srgbClr val="00C2A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474720" y="1920240"/>
            <a:ext cx="21488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given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goal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742432" y="2363724"/>
            <a:ext cx="448056" cy="164592"/>
          </a:xfrm>
          <a:prstGeom prst="rightArrow">
            <a:avLst/>
          </a:prstGeom>
          <a:solidFill>
            <a:srgbClr val="00C2A8"/>
          </a:solidFill>
          <a:ln/>
        </p:spPr>
      </p:sp>
      <p:sp>
        <p:nvSpPr>
          <p:cNvPr id="11" name="Shape 8"/>
          <p:cNvSpPr/>
          <p:nvPr/>
        </p:nvSpPr>
        <p:spPr>
          <a:xfrm>
            <a:off x="6217920" y="1920240"/>
            <a:ext cx="2331720" cy="1051560"/>
          </a:xfrm>
          <a:prstGeom prst="roundRect">
            <a:avLst>
              <a:gd name="adj" fmla="val 8696"/>
            </a:avLst>
          </a:prstGeom>
          <a:solidFill>
            <a:srgbClr val="222D42"/>
          </a:solidFill>
          <a:ln w="12700">
            <a:solidFill>
              <a:srgbClr val="00C2A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09360" y="1920240"/>
            <a:ext cx="21488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Picks method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own capability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8577072" y="2363724"/>
            <a:ext cx="448056" cy="164592"/>
          </a:xfrm>
          <a:prstGeom prst="rightArrow">
            <a:avLst/>
          </a:prstGeom>
          <a:solidFill>
            <a:srgbClr val="00C2A8"/>
          </a:solidFill>
          <a:ln/>
        </p:spPr>
      </p:sp>
      <p:sp>
        <p:nvSpPr>
          <p:cNvPr id="14" name="Shape 11"/>
          <p:cNvSpPr/>
          <p:nvPr/>
        </p:nvSpPr>
        <p:spPr>
          <a:xfrm>
            <a:off x="9052560" y="1920240"/>
            <a:ext cx="2331720" cy="1051560"/>
          </a:xfrm>
          <a:prstGeom prst="roundRect">
            <a:avLst>
              <a:gd name="adj" fmla="val 8696"/>
            </a:avLst>
          </a:prstGeom>
          <a:solidFill>
            <a:srgbClr val="222D42"/>
          </a:solidFill>
          <a:ln w="12700">
            <a:solidFill>
              <a:srgbClr val="00C2A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144000" y="1920240"/>
            <a:ext cx="21488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Defaults to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known exploits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274320" y="4069080"/>
            <a:ext cx="11612880" cy="1325880"/>
          </a:xfrm>
          <a:prstGeom prst="roundRect">
            <a:avLst>
              <a:gd name="adj" fmla="val 8276"/>
            </a:avLst>
          </a:prstGeom>
          <a:solidFill>
            <a:srgbClr val="1B2436"/>
          </a:solidFill>
          <a:ln/>
        </p:spPr>
      </p:sp>
      <p:sp>
        <p:nvSpPr>
          <p:cNvPr id="17" name="Shape 14"/>
          <p:cNvSpPr/>
          <p:nvPr/>
        </p:nvSpPr>
        <p:spPr>
          <a:xfrm>
            <a:off x="502920" y="4251960"/>
            <a:ext cx="777240" cy="777240"/>
          </a:xfrm>
          <a:prstGeom prst="ellipse">
            <a:avLst/>
          </a:prstGeom>
          <a:solidFill>
            <a:srgbClr val="E8A33D"/>
          </a:solidFill>
          <a:ln/>
        </p:spPr>
      </p:sp>
      <p:pic>
        <p:nvPicPr>
          <p:cNvPr id="18" name="Image 1" descr="/home/claude/deck/icon_us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002" y="4454042"/>
            <a:ext cx="373075" cy="373075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417320" y="4160520"/>
            <a:ext cx="18288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Human-led,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AI-assisted</a:t>
            </a:r>
            <a:endParaRPr lang="en-US" sz="1400" dirty="0"/>
          </a:p>
        </p:txBody>
      </p:sp>
      <p:sp>
        <p:nvSpPr>
          <p:cNvPr id="20" name="Shape 16"/>
          <p:cNvSpPr/>
          <p:nvPr/>
        </p:nvSpPr>
        <p:spPr>
          <a:xfrm>
            <a:off x="3383280" y="4206240"/>
            <a:ext cx="2331720" cy="1051560"/>
          </a:xfrm>
          <a:prstGeom prst="roundRect">
            <a:avLst>
              <a:gd name="adj" fmla="val 8696"/>
            </a:avLst>
          </a:prstGeom>
          <a:solidFill>
            <a:srgbClr val="222D42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3474720" y="4206240"/>
            <a:ext cx="21488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selects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&amp; intent</a:t>
            </a:r>
            <a:endParaRPr lang="en-US" sz="1250" dirty="0"/>
          </a:p>
        </p:txBody>
      </p:sp>
      <p:sp>
        <p:nvSpPr>
          <p:cNvPr id="22" name="Shape 18"/>
          <p:cNvSpPr/>
          <p:nvPr/>
        </p:nvSpPr>
        <p:spPr>
          <a:xfrm>
            <a:off x="5742432" y="4649724"/>
            <a:ext cx="448056" cy="164592"/>
          </a:xfrm>
          <a:prstGeom prst="rightArrow">
            <a:avLst/>
          </a:prstGeom>
          <a:solidFill>
            <a:srgbClr val="E8A33D"/>
          </a:solidFill>
          <a:ln/>
        </p:spPr>
      </p:sp>
      <p:sp>
        <p:nvSpPr>
          <p:cNvPr id="23" name="Shape 19"/>
          <p:cNvSpPr/>
          <p:nvPr/>
        </p:nvSpPr>
        <p:spPr>
          <a:xfrm>
            <a:off x="6217920" y="4206240"/>
            <a:ext cx="2331720" cy="1051560"/>
          </a:xfrm>
          <a:prstGeom prst="roundRect">
            <a:avLst>
              <a:gd name="adj" fmla="val 8696"/>
            </a:avLst>
          </a:prstGeom>
          <a:solidFill>
            <a:srgbClr val="222D42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6309360" y="4206240"/>
            <a:ext cx="21488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automates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chosen tactic</a:t>
            </a:r>
            <a:endParaRPr lang="en-US" sz="1250" dirty="0"/>
          </a:p>
        </p:txBody>
      </p:sp>
      <p:sp>
        <p:nvSpPr>
          <p:cNvPr id="25" name="Shape 21"/>
          <p:cNvSpPr/>
          <p:nvPr/>
        </p:nvSpPr>
        <p:spPr>
          <a:xfrm>
            <a:off x="8577072" y="4649724"/>
            <a:ext cx="448056" cy="164592"/>
          </a:xfrm>
          <a:prstGeom prst="rightArrow">
            <a:avLst/>
          </a:prstGeom>
          <a:solidFill>
            <a:srgbClr val="E8A33D"/>
          </a:solidFill>
          <a:ln/>
        </p:spPr>
      </p:sp>
      <p:sp>
        <p:nvSpPr>
          <p:cNvPr id="26" name="Shape 22"/>
          <p:cNvSpPr/>
          <p:nvPr/>
        </p:nvSpPr>
        <p:spPr>
          <a:xfrm>
            <a:off x="9052560" y="4206240"/>
            <a:ext cx="2331720" cy="1051560"/>
          </a:xfrm>
          <a:prstGeom prst="roundRect">
            <a:avLst>
              <a:gd name="adj" fmla="val 8696"/>
            </a:avLst>
          </a:prstGeom>
          <a:solidFill>
            <a:srgbClr val="222D42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9144000" y="4206240"/>
            <a:ext cx="21488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Executes across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method range</a:t>
            </a:r>
            <a:endParaRPr lang="en-US" sz="1250" dirty="0"/>
          </a:p>
        </p:txBody>
      </p:sp>
      <p:sp>
        <p:nvSpPr>
          <p:cNvPr id="28" name="Text 24"/>
          <p:cNvSpPr/>
          <p:nvPr/>
        </p:nvSpPr>
        <p:spPr>
          <a:xfrm>
            <a:off x="548640" y="59893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A9B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to itself, AI's method choice tracks its own competence. Under human direction, method choice tracks the human's goal.</a:t>
            </a:r>
            <a:endParaRPr lang="en-US" sz="1300" dirty="0"/>
          </a:p>
        </p:txBody>
      </p:sp>
      <p:sp>
        <p:nvSpPr>
          <p:cNvPr id="29" name="Text 25"/>
          <p:cNvSpPr/>
          <p:nvPr/>
        </p:nvSpPr>
        <p:spPr>
          <a:xfrm>
            <a:off x="1147572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B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 1 OF 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966960" y="502920"/>
            <a:ext cx="1188720" cy="1188720"/>
          </a:xfrm>
          <a:prstGeom prst="ellipse">
            <a:avLst/>
          </a:prstGeom>
          <a:solidFill>
            <a:srgbClr val="222D42"/>
          </a:solidFill>
          <a:ln/>
        </p:spPr>
      </p:sp>
      <p:pic>
        <p:nvPicPr>
          <p:cNvPr id="4" name="Image 0" descr="/home/claude/deck/icon_bu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6027" y="811987"/>
            <a:ext cx="570586" cy="57058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77724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Known / Documented Exploits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48640" y="2468880"/>
            <a:ext cx="8595360" cy="457200"/>
          </a:xfrm>
          <a:prstGeom prst="roundRect">
            <a:avLst>
              <a:gd name="adj" fmla="val 50000"/>
            </a:avLst>
          </a:prstGeom>
          <a:solidFill>
            <a:srgbClr val="222D42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468880"/>
            <a:ext cx="8423453" cy="457200"/>
          </a:xfrm>
          <a:prstGeom prst="roundRect">
            <a:avLst>
              <a:gd name="adj" fmla="val 50000"/>
            </a:avLst>
          </a:prstGeom>
          <a:solidFill>
            <a:srgbClr val="00C2A8"/>
          </a:solidFill>
          <a:ln/>
        </p:spPr>
      </p:sp>
      <p:sp>
        <p:nvSpPr>
          <p:cNvPr id="8" name="Text 5"/>
          <p:cNvSpPr/>
          <p:nvPr/>
        </p:nvSpPr>
        <p:spPr>
          <a:xfrm>
            <a:off x="548640" y="2157984"/>
            <a:ext cx="6016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— open objective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7315200" y="2157984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High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48640" y="3703320"/>
            <a:ext cx="8595360" cy="457200"/>
          </a:xfrm>
          <a:prstGeom prst="roundRect">
            <a:avLst>
              <a:gd name="adj" fmla="val 50000"/>
            </a:avLst>
          </a:prstGeom>
          <a:solidFill>
            <a:srgbClr val="222D42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3703320"/>
            <a:ext cx="8423453" cy="457200"/>
          </a:xfrm>
          <a:prstGeom prst="roundRect">
            <a:avLst>
              <a:gd name="adj" fmla="val 50000"/>
            </a:avLst>
          </a:prstGeom>
          <a:solidFill>
            <a:srgbClr val="E8A33D"/>
          </a:solidFill>
          <a:ln/>
        </p:spPr>
      </p:sp>
      <p:sp>
        <p:nvSpPr>
          <p:cNvPr id="12" name="Text 9"/>
          <p:cNvSpPr/>
          <p:nvPr/>
        </p:nvSpPr>
        <p:spPr>
          <a:xfrm>
            <a:off x="548640" y="3392424"/>
            <a:ext cx="6016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Human-led, AI-assisted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315200" y="3392424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High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548640" y="4709160"/>
            <a:ext cx="11064240" cy="1417320"/>
          </a:xfrm>
          <a:prstGeom prst="roundRect">
            <a:avLst>
              <a:gd name="adj" fmla="val 6452"/>
            </a:avLst>
          </a:prstGeom>
          <a:solidFill>
            <a:srgbClr val="1B2436"/>
          </a:solidFill>
          <a:ln/>
        </p:spPr>
      </p:sp>
      <p:sp>
        <p:nvSpPr>
          <p:cNvPr id="15" name="Shape 12"/>
          <p:cNvSpPr/>
          <p:nvPr/>
        </p:nvSpPr>
        <p:spPr>
          <a:xfrm>
            <a:off x="548640" y="4709160"/>
            <a:ext cx="82296" cy="1417320"/>
          </a:xfrm>
          <a:prstGeom prst="roundRect">
            <a:avLst/>
          </a:prstGeom>
          <a:solidFill>
            <a:srgbClr val="00C2A8"/>
          </a:solidFill>
          <a:ln/>
        </p:spPr>
      </p:sp>
      <p:sp>
        <p:nvSpPr>
          <p:cNvPr id="16" name="Text 13"/>
          <p:cNvSpPr/>
          <p:nvPr/>
        </p:nvSpPr>
        <p:spPr>
          <a:xfrm>
            <a:off x="868680" y="4846320"/>
            <a:ext cx="104241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GPT-4 alone exploited 87% of one-day CVEs autonomously, vs. 0% for GPT-3.5 and vulnerability scanners — this is where unsupervised AI defaults. Human-led campaigns use the same known CVEs but chain them for speed and scale (patch-to-exploit windows now under 48 hours).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1147572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B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 2 OF 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966960" y="502920"/>
            <a:ext cx="1188720" cy="1188720"/>
          </a:xfrm>
          <a:prstGeom prst="ellipse">
            <a:avLst/>
          </a:prstGeom>
          <a:solidFill>
            <a:srgbClr val="222D42"/>
          </a:solidFill>
          <a:ln/>
        </p:spPr>
      </p:sp>
      <p:pic>
        <p:nvPicPr>
          <p:cNvPr id="4" name="Image 0" descr="/home/claude/deck/icon_cog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6027" y="811987"/>
            <a:ext cx="570586" cy="57058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77724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Configuration &amp; Validation Gaps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48640" y="2468880"/>
            <a:ext cx="8595360" cy="457200"/>
          </a:xfrm>
          <a:prstGeom prst="roundRect">
            <a:avLst>
              <a:gd name="adj" fmla="val 50000"/>
            </a:avLst>
          </a:prstGeom>
          <a:solidFill>
            <a:srgbClr val="222D42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468880"/>
            <a:ext cx="6188659" cy="457200"/>
          </a:xfrm>
          <a:prstGeom prst="roundRect">
            <a:avLst>
              <a:gd name="adj" fmla="val 50000"/>
            </a:avLst>
          </a:prstGeom>
          <a:solidFill>
            <a:srgbClr val="00C2A8"/>
          </a:solidFill>
          <a:ln/>
        </p:spPr>
      </p:sp>
      <p:sp>
        <p:nvSpPr>
          <p:cNvPr id="8" name="Text 5"/>
          <p:cNvSpPr/>
          <p:nvPr/>
        </p:nvSpPr>
        <p:spPr>
          <a:xfrm>
            <a:off x="548640" y="2157984"/>
            <a:ext cx="6016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— open objective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7315200" y="2157984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Medium-High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48640" y="3703320"/>
            <a:ext cx="8595360" cy="457200"/>
          </a:xfrm>
          <a:prstGeom prst="roundRect">
            <a:avLst>
              <a:gd name="adj" fmla="val 50000"/>
            </a:avLst>
          </a:prstGeom>
          <a:solidFill>
            <a:srgbClr val="222D42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3703320"/>
            <a:ext cx="4727448" cy="457200"/>
          </a:xfrm>
          <a:prstGeom prst="roundRect">
            <a:avLst>
              <a:gd name="adj" fmla="val 50000"/>
            </a:avLst>
          </a:prstGeom>
          <a:solidFill>
            <a:srgbClr val="E8A33D"/>
          </a:solidFill>
          <a:ln/>
        </p:spPr>
      </p:sp>
      <p:sp>
        <p:nvSpPr>
          <p:cNvPr id="12" name="Text 9"/>
          <p:cNvSpPr/>
          <p:nvPr/>
        </p:nvSpPr>
        <p:spPr>
          <a:xfrm>
            <a:off x="548640" y="3392424"/>
            <a:ext cx="6016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Human-led, AI-assisted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315200" y="3392424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548640" y="4709160"/>
            <a:ext cx="11064240" cy="1417320"/>
          </a:xfrm>
          <a:prstGeom prst="roundRect">
            <a:avLst>
              <a:gd name="adj" fmla="val 6452"/>
            </a:avLst>
          </a:prstGeom>
          <a:solidFill>
            <a:srgbClr val="1B2436"/>
          </a:solidFill>
          <a:ln/>
        </p:spPr>
      </p:sp>
      <p:sp>
        <p:nvSpPr>
          <p:cNvPr id="15" name="Shape 12"/>
          <p:cNvSpPr/>
          <p:nvPr/>
        </p:nvSpPr>
        <p:spPr>
          <a:xfrm>
            <a:off x="548640" y="4709160"/>
            <a:ext cx="82296" cy="1417320"/>
          </a:xfrm>
          <a:prstGeom prst="roundRect">
            <a:avLst/>
          </a:prstGeom>
          <a:solidFill>
            <a:srgbClr val="00C2A8"/>
          </a:solidFill>
          <a:ln/>
        </p:spPr>
      </p:sp>
      <p:sp>
        <p:nvSpPr>
          <p:cNvPr id="16" name="Text 13"/>
          <p:cNvSpPr/>
          <p:nvPr/>
        </p:nvSpPr>
        <p:spPr>
          <a:xfrm>
            <a:off x="868680" y="4846320"/>
            <a:ext cx="104241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no clean CVE exists, autonomous agents fall back to shallow gaps — missing input validation, absent authentication, blind trust in tool descriptions. Human-led ops exploit the same gaps, but usually as one step inside a larger, human-planned intrusion.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1147572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B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 3 OF 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966960" y="502920"/>
            <a:ext cx="1188720" cy="1188720"/>
          </a:xfrm>
          <a:prstGeom prst="ellipse">
            <a:avLst/>
          </a:prstGeom>
          <a:solidFill>
            <a:srgbClr val="222D42"/>
          </a:solidFill>
          <a:ln/>
        </p:spPr>
      </p:sp>
      <p:pic>
        <p:nvPicPr>
          <p:cNvPr id="4" name="Image 0" descr="/home/claude/deck/icon_flas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6027" y="811987"/>
            <a:ext cx="570586" cy="57058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77724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Novel Exploit / Zero-Day Discovery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48640" y="2468880"/>
            <a:ext cx="8595360" cy="457200"/>
          </a:xfrm>
          <a:prstGeom prst="roundRect">
            <a:avLst>
              <a:gd name="adj" fmla="val 50000"/>
            </a:avLst>
          </a:prstGeom>
          <a:solidFill>
            <a:srgbClr val="222D42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468880"/>
            <a:ext cx="3008376" cy="457200"/>
          </a:xfrm>
          <a:prstGeom prst="roundRect">
            <a:avLst>
              <a:gd name="adj" fmla="val 50000"/>
            </a:avLst>
          </a:prstGeom>
          <a:solidFill>
            <a:srgbClr val="00C2A8"/>
          </a:solidFill>
          <a:ln/>
        </p:spPr>
      </p:sp>
      <p:sp>
        <p:nvSpPr>
          <p:cNvPr id="8" name="Text 5"/>
          <p:cNvSpPr/>
          <p:nvPr/>
        </p:nvSpPr>
        <p:spPr>
          <a:xfrm>
            <a:off x="548640" y="2157984"/>
            <a:ext cx="6016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— open objective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7315200" y="2157984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48640" y="3703320"/>
            <a:ext cx="8595360" cy="457200"/>
          </a:xfrm>
          <a:prstGeom prst="roundRect">
            <a:avLst>
              <a:gd name="adj" fmla="val 50000"/>
            </a:avLst>
          </a:prstGeom>
          <a:solidFill>
            <a:srgbClr val="222D42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3703320"/>
            <a:ext cx="6188659" cy="457200"/>
          </a:xfrm>
          <a:prstGeom prst="roundRect">
            <a:avLst>
              <a:gd name="adj" fmla="val 50000"/>
            </a:avLst>
          </a:prstGeom>
          <a:solidFill>
            <a:srgbClr val="E8A33D"/>
          </a:solidFill>
          <a:ln/>
        </p:spPr>
      </p:sp>
      <p:sp>
        <p:nvSpPr>
          <p:cNvPr id="12" name="Text 9"/>
          <p:cNvSpPr/>
          <p:nvPr/>
        </p:nvSpPr>
        <p:spPr>
          <a:xfrm>
            <a:off x="548640" y="3392424"/>
            <a:ext cx="6016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Human-led, AI-assisted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315200" y="3392424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Medium-High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548640" y="4709160"/>
            <a:ext cx="11064240" cy="1417320"/>
          </a:xfrm>
          <a:prstGeom prst="roundRect">
            <a:avLst>
              <a:gd name="adj" fmla="val 6452"/>
            </a:avLst>
          </a:prstGeom>
          <a:solidFill>
            <a:srgbClr val="1B2436"/>
          </a:solidFill>
          <a:ln/>
        </p:spPr>
      </p:sp>
      <p:sp>
        <p:nvSpPr>
          <p:cNvPr id="15" name="Shape 12"/>
          <p:cNvSpPr/>
          <p:nvPr/>
        </p:nvSpPr>
        <p:spPr>
          <a:xfrm>
            <a:off x="548640" y="4709160"/>
            <a:ext cx="82296" cy="1417320"/>
          </a:xfrm>
          <a:prstGeom prst="roundRect">
            <a:avLst/>
          </a:prstGeom>
          <a:solidFill>
            <a:srgbClr val="00C2A8"/>
          </a:solidFill>
          <a:ln/>
        </p:spPr>
      </p:sp>
      <p:sp>
        <p:nvSpPr>
          <p:cNvPr id="16" name="Text 13"/>
          <p:cNvSpPr/>
          <p:nvPr/>
        </p:nvSpPr>
        <p:spPr>
          <a:xfrm>
            <a:off x="868680" y="4846320"/>
            <a:ext cx="104241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Benchmarks built to force novel discovery (defended targets, hardened WAFs) show a sharp capability drop for AI acting alone — still described as an uncrossed frontier. With human researchers directing effort, AI-assisted teams have contributed to real zero-day development.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1147572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B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1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 4 OF 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966960" y="502920"/>
            <a:ext cx="1188720" cy="1188720"/>
          </a:xfrm>
          <a:prstGeom prst="ellipse">
            <a:avLst/>
          </a:prstGeom>
          <a:solidFill>
            <a:srgbClr val="222D42"/>
          </a:solidFill>
          <a:ln/>
        </p:spPr>
      </p:sp>
      <p:pic>
        <p:nvPicPr>
          <p:cNvPr id="4" name="Image 0" descr="/home/claude/deck/icon_cha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6027" y="811987"/>
            <a:ext cx="570586" cy="57058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77724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Complex Supply-Chain Compromise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48640" y="2468880"/>
            <a:ext cx="8595360" cy="457200"/>
          </a:xfrm>
          <a:prstGeom prst="roundRect">
            <a:avLst>
              <a:gd name="adj" fmla="val 50000"/>
            </a:avLst>
          </a:prstGeom>
          <a:solidFill>
            <a:srgbClr val="222D42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468880"/>
            <a:ext cx="1547165" cy="457200"/>
          </a:xfrm>
          <a:prstGeom prst="roundRect">
            <a:avLst>
              <a:gd name="adj" fmla="val 50000"/>
            </a:avLst>
          </a:prstGeom>
          <a:solidFill>
            <a:srgbClr val="00C2A8"/>
          </a:solidFill>
          <a:ln/>
        </p:spPr>
      </p:sp>
      <p:sp>
        <p:nvSpPr>
          <p:cNvPr id="8" name="Text 5"/>
          <p:cNvSpPr/>
          <p:nvPr/>
        </p:nvSpPr>
        <p:spPr>
          <a:xfrm>
            <a:off x="548640" y="2157984"/>
            <a:ext cx="6016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— open objective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7315200" y="2157984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Low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48640" y="3703320"/>
            <a:ext cx="8595360" cy="457200"/>
          </a:xfrm>
          <a:prstGeom prst="roundRect">
            <a:avLst>
              <a:gd name="adj" fmla="val 50000"/>
            </a:avLst>
          </a:prstGeom>
          <a:solidFill>
            <a:srgbClr val="222D42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3703320"/>
            <a:ext cx="6188659" cy="457200"/>
          </a:xfrm>
          <a:prstGeom prst="roundRect">
            <a:avLst>
              <a:gd name="adj" fmla="val 50000"/>
            </a:avLst>
          </a:prstGeom>
          <a:solidFill>
            <a:srgbClr val="E8A33D"/>
          </a:solidFill>
          <a:ln/>
        </p:spPr>
      </p:sp>
      <p:sp>
        <p:nvSpPr>
          <p:cNvPr id="12" name="Text 9"/>
          <p:cNvSpPr/>
          <p:nvPr/>
        </p:nvSpPr>
        <p:spPr>
          <a:xfrm>
            <a:off x="548640" y="3392424"/>
            <a:ext cx="6016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Human-led, AI-assisted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315200" y="3392424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Medium-High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548640" y="4709160"/>
            <a:ext cx="11064240" cy="1417320"/>
          </a:xfrm>
          <a:prstGeom prst="roundRect">
            <a:avLst>
              <a:gd name="adj" fmla="val 6452"/>
            </a:avLst>
          </a:prstGeom>
          <a:solidFill>
            <a:srgbClr val="1B2436"/>
          </a:solidFill>
          <a:ln/>
        </p:spPr>
      </p:sp>
      <p:sp>
        <p:nvSpPr>
          <p:cNvPr id="15" name="Shape 12"/>
          <p:cNvSpPr/>
          <p:nvPr/>
        </p:nvSpPr>
        <p:spPr>
          <a:xfrm>
            <a:off x="548640" y="4709160"/>
            <a:ext cx="82296" cy="1417320"/>
          </a:xfrm>
          <a:prstGeom prst="roundRect">
            <a:avLst/>
          </a:prstGeom>
          <a:solidFill>
            <a:srgbClr val="00C2A8"/>
          </a:solidFill>
          <a:ln/>
        </p:spPr>
      </p:sp>
      <p:sp>
        <p:nvSpPr>
          <p:cNvPr id="16" name="Text 13"/>
          <p:cNvSpPr/>
          <p:nvPr/>
        </p:nvSpPr>
        <p:spPr>
          <a:xfrm>
            <a:off x="868680" y="4846320"/>
            <a:ext cx="104241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evidence of an AI autonomously designing a multi-stage supply-chain attack from an open goal. Where supply chains ARE compromised, a human sets the strategy and multi-agent AI tooling executes the human's plan step by step.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1147572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B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1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 5 OF 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966960" y="502920"/>
            <a:ext cx="1188720" cy="1188720"/>
          </a:xfrm>
          <a:prstGeom prst="ellipse">
            <a:avLst/>
          </a:prstGeom>
          <a:solidFill>
            <a:srgbClr val="222D42"/>
          </a:solidFill>
          <a:ln/>
        </p:spPr>
      </p:sp>
      <p:pic>
        <p:nvPicPr>
          <p:cNvPr id="4" name="Image 0" descr="/home/claude/deck/icon_mas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6027" y="811987"/>
            <a:ext cx="570586" cy="57058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77724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Social Engineering as Chosen Tactic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48640" y="2468880"/>
            <a:ext cx="8595360" cy="457200"/>
          </a:xfrm>
          <a:prstGeom prst="roundRect">
            <a:avLst>
              <a:gd name="adj" fmla="val 50000"/>
            </a:avLst>
          </a:prstGeom>
          <a:solidFill>
            <a:srgbClr val="222D42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468880"/>
            <a:ext cx="2750515" cy="457200"/>
          </a:xfrm>
          <a:prstGeom prst="roundRect">
            <a:avLst>
              <a:gd name="adj" fmla="val 50000"/>
            </a:avLst>
          </a:prstGeom>
          <a:solidFill>
            <a:srgbClr val="00C2A8"/>
          </a:solidFill>
          <a:ln/>
        </p:spPr>
      </p:sp>
      <p:sp>
        <p:nvSpPr>
          <p:cNvPr id="8" name="Text 5"/>
          <p:cNvSpPr/>
          <p:nvPr/>
        </p:nvSpPr>
        <p:spPr>
          <a:xfrm>
            <a:off x="548640" y="2157984"/>
            <a:ext cx="6016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— open objective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7315200" y="2157984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48640" y="3703320"/>
            <a:ext cx="8595360" cy="457200"/>
          </a:xfrm>
          <a:prstGeom prst="roundRect">
            <a:avLst>
              <a:gd name="adj" fmla="val 50000"/>
            </a:avLst>
          </a:prstGeom>
          <a:solidFill>
            <a:srgbClr val="222D42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3703320"/>
            <a:ext cx="7735824" cy="457200"/>
          </a:xfrm>
          <a:prstGeom prst="roundRect">
            <a:avLst>
              <a:gd name="adj" fmla="val 50000"/>
            </a:avLst>
          </a:prstGeom>
          <a:solidFill>
            <a:srgbClr val="E8A33D"/>
          </a:solidFill>
          <a:ln/>
        </p:spPr>
      </p:sp>
      <p:sp>
        <p:nvSpPr>
          <p:cNvPr id="12" name="Text 9"/>
          <p:cNvSpPr/>
          <p:nvPr/>
        </p:nvSpPr>
        <p:spPr>
          <a:xfrm>
            <a:off x="548640" y="3392424"/>
            <a:ext cx="6016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Human-led, AI-assisted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315200" y="3392424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High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548640" y="4709160"/>
            <a:ext cx="11064240" cy="1417320"/>
          </a:xfrm>
          <a:prstGeom prst="roundRect">
            <a:avLst>
              <a:gd name="adj" fmla="val 6452"/>
            </a:avLst>
          </a:prstGeom>
          <a:solidFill>
            <a:srgbClr val="1B2436"/>
          </a:solidFill>
          <a:ln/>
        </p:spPr>
      </p:sp>
      <p:sp>
        <p:nvSpPr>
          <p:cNvPr id="15" name="Shape 12"/>
          <p:cNvSpPr/>
          <p:nvPr/>
        </p:nvSpPr>
        <p:spPr>
          <a:xfrm>
            <a:off x="548640" y="4709160"/>
            <a:ext cx="82296" cy="1417320"/>
          </a:xfrm>
          <a:prstGeom prst="roundRect">
            <a:avLst/>
          </a:prstGeom>
          <a:solidFill>
            <a:srgbClr val="00C2A8"/>
          </a:solidFill>
          <a:ln/>
        </p:spPr>
      </p:sp>
      <p:sp>
        <p:nvSpPr>
          <p:cNvPr id="16" name="Text 13"/>
          <p:cNvSpPr/>
          <p:nvPr/>
        </p:nvSpPr>
        <p:spPr>
          <a:xfrm>
            <a:off x="868680" y="4846320"/>
            <a:ext cx="104241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 are more often the TARGET of social engineering (jailbroken into compliance) than the ones choosing it as a tactic. Humans deliberately weaponize AI for phishing, voice deepfakes, and adaptive scam calls — this is where human intent dominates AI's own bias.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1147572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B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1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AI's own bias ends and human intent begins</a:t>
            </a:r>
            <a:endParaRPr lang="en-US" sz="26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822960" y="1554480"/>
          <a:ext cx="6583680" cy="4846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7680960" y="1691640"/>
            <a:ext cx="3931920" cy="1417320"/>
          </a:xfrm>
          <a:prstGeom prst="roundRect">
            <a:avLst>
              <a:gd name="adj" fmla="val 6452"/>
            </a:avLst>
          </a:prstGeom>
          <a:solidFill>
            <a:srgbClr val="1B2436"/>
          </a:solidFill>
          <a:ln/>
        </p:spPr>
      </p:sp>
      <p:sp>
        <p:nvSpPr>
          <p:cNvPr id="6" name="Shape 3"/>
          <p:cNvSpPr/>
          <p:nvPr/>
        </p:nvSpPr>
        <p:spPr>
          <a:xfrm>
            <a:off x="7680960" y="1691640"/>
            <a:ext cx="82296" cy="1417320"/>
          </a:xfrm>
          <a:prstGeom prst="roundRect">
            <a:avLst/>
          </a:prstGeom>
          <a:solidFill>
            <a:srgbClr val="00C2A8"/>
          </a:solidFill>
          <a:ln/>
        </p:spPr>
      </p:sp>
      <p:sp>
        <p:nvSpPr>
          <p:cNvPr id="7" name="Text 4"/>
          <p:cNvSpPr/>
          <p:nvPr/>
        </p:nvSpPr>
        <p:spPr>
          <a:xfrm>
            <a:off x="7909560" y="180136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alone → plays to its strengths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7909560" y="2167128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9B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Known exploits, shallow gaps — capability-shaped, not intent-shaped.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7680960" y="3291840"/>
            <a:ext cx="3931920" cy="1417320"/>
          </a:xfrm>
          <a:prstGeom prst="roundRect">
            <a:avLst>
              <a:gd name="adj" fmla="val 6452"/>
            </a:avLst>
          </a:prstGeom>
          <a:solidFill>
            <a:srgbClr val="1B2436"/>
          </a:solidFill>
          <a:ln/>
        </p:spPr>
      </p:sp>
      <p:sp>
        <p:nvSpPr>
          <p:cNvPr id="10" name="Shape 7"/>
          <p:cNvSpPr/>
          <p:nvPr/>
        </p:nvSpPr>
        <p:spPr>
          <a:xfrm>
            <a:off x="7680960" y="3291840"/>
            <a:ext cx="82296" cy="1417320"/>
          </a:xfrm>
          <a:prstGeom prst="roundRect">
            <a:avLst/>
          </a:prstGeom>
          <a:solidFill>
            <a:srgbClr val="E8A33D"/>
          </a:solidFill>
          <a:ln/>
        </p:spPr>
      </p:sp>
      <p:sp>
        <p:nvSpPr>
          <p:cNvPr id="11" name="Text 8"/>
          <p:cNvSpPr/>
          <p:nvPr/>
        </p:nvSpPr>
        <p:spPr>
          <a:xfrm>
            <a:off x="7909560" y="340156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Human-led → plays to the goal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7909560" y="3767328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9B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Novel exploits, supply chain, social engineering all rise sharply once a human sets intent.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7680960" y="4892040"/>
            <a:ext cx="3931920" cy="1417320"/>
          </a:xfrm>
          <a:prstGeom prst="roundRect">
            <a:avLst>
              <a:gd name="adj" fmla="val 6452"/>
            </a:avLst>
          </a:prstGeom>
          <a:solidFill>
            <a:srgbClr val="1B2436"/>
          </a:solidFill>
          <a:ln/>
        </p:spPr>
      </p:sp>
      <p:sp>
        <p:nvSpPr>
          <p:cNvPr id="14" name="Shape 11"/>
          <p:cNvSpPr/>
          <p:nvPr/>
        </p:nvSpPr>
        <p:spPr>
          <a:xfrm>
            <a:off x="7680960" y="4892040"/>
            <a:ext cx="82296" cy="1417320"/>
          </a:xfrm>
          <a:prstGeom prst="roundRect">
            <a:avLst/>
          </a:prstGeom>
          <a:solidFill>
            <a:srgbClr val="FF5A5F"/>
          </a:solidFill>
          <a:ln/>
        </p:spPr>
      </p:sp>
      <p:sp>
        <p:nvSpPr>
          <p:cNvPr id="15" name="Text 12"/>
          <p:cNvSpPr/>
          <p:nvPr/>
        </p:nvSpPr>
        <p:spPr>
          <a:xfrm>
            <a:off x="7909560" y="500176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 = judgment, not code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7909560" y="5367528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9B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Strategy, target selection &amp; manipulation still need a human in the loop.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1147572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B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1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BOTTOM 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5156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AI's bias is capability-shaped.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Human intent is what makes it dangerous.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743200"/>
            <a:ext cx="3611880" cy="3291840"/>
          </a:xfrm>
          <a:prstGeom prst="roundRect">
            <a:avLst>
              <a:gd name="adj" fmla="val 3333"/>
            </a:avLst>
          </a:prstGeom>
          <a:solidFill>
            <a:srgbClr val="1B2436"/>
          </a:solidFill>
          <a:ln/>
        </p:spPr>
      </p:sp>
      <p:sp>
        <p:nvSpPr>
          <p:cNvPr id="5" name="Shape 3"/>
          <p:cNvSpPr/>
          <p:nvPr/>
        </p:nvSpPr>
        <p:spPr>
          <a:xfrm>
            <a:off x="1943100" y="3063240"/>
            <a:ext cx="1005840" cy="1005840"/>
          </a:xfrm>
          <a:prstGeom prst="ellipse">
            <a:avLst/>
          </a:prstGeom>
          <a:solidFill>
            <a:srgbClr val="00C2A8"/>
          </a:solidFill>
          <a:ln/>
        </p:spPr>
      </p:sp>
      <p:pic>
        <p:nvPicPr>
          <p:cNvPr id="6" name="Image 0" descr="/home/claude/deck/icon_shiel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4618" y="3324758"/>
            <a:ext cx="482803" cy="48280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68680" y="425196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Unsupervised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14400" y="4663440"/>
            <a:ext cx="306324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B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Defaults to known CVEs &amp; shallow gaps — the path of least resistance for a language model.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480560" y="2743200"/>
            <a:ext cx="3611880" cy="3291840"/>
          </a:xfrm>
          <a:prstGeom prst="roundRect">
            <a:avLst>
              <a:gd name="adj" fmla="val 3333"/>
            </a:avLst>
          </a:prstGeom>
          <a:solidFill>
            <a:srgbClr val="1B2436"/>
          </a:solidFill>
          <a:ln/>
        </p:spPr>
      </p:sp>
      <p:sp>
        <p:nvSpPr>
          <p:cNvPr id="10" name="Shape 7"/>
          <p:cNvSpPr/>
          <p:nvPr/>
        </p:nvSpPr>
        <p:spPr>
          <a:xfrm>
            <a:off x="5783580" y="3063240"/>
            <a:ext cx="1005840" cy="1005840"/>
          </a:xfrm>
          <a:prstGeom prst="ellipse">
            <a:avLst/>
          </a:prstGeom>
          <a:solidFill>
            <a:srgbClr val="E8A33D"/>
          </a:solidFill>
          <a:ln/>
        </p:spPr>
      </p:sp>
      <p:pic>
        <p:nvPicPr>
          <p:cNvPr id="11" name="Image 1" descr="/home/claude/deck/icon_bol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098" y="3324758"/>
            <a:ext cx="482803" cy="48280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709160" y="425196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Human-directed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754880" y="4663440"/>
            <a:ext cx="306324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B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Reaches novel exploits, supply chains &amp; social engineering — wherever the human's goal points it.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8321040" y="2743200"/>
            <a:ext cx="3611880" cy="3291840"/>
          </a:xfrm>
          <a:prstGeom prst="roundRect">
            <a:avLst>
              <a:gd name="adj" fmla="val 3333"/>
            </a:avLst>
          </a:prstGeom>
          <a:solidFill>
            <a:srgbClr val="1B2436"/>
          </a:solidFill>
          <a:ln/>
        </p:spPr>
      </p:sp>
      <p:sp>
        <p:nvSpPr>
          <p:cNvPr id="15" name="Shape 11"/>
          <p:cNvSpPr/>
          <p:nvPr/>
        </p:nvSpPr>
        <p:spPr>
          <a:xfrm>
            <a:off x="9624060" y="3063240"/>
            <a:ext cx="1005840" cy="1005840"/>
          </a:xfrm>
          <a:prstGeom prst="ellipse">
            <a:avLst/>
          </a:prstGeom>
          <a:solidFill>
            <a:srgbClr val="FF5A5F"/>
          </a:solidFill>
          <a:ln/>
        </p:spPr>
      </p:sp>
      <p:pic>
        <p:nvPicPr>
          <p:cNvPr id="16" name="Image 2" descr="/home/claude/deck/icon_targe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5578" y="3324758"/>
            <a:ext cx="482803" cy="48280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549640" y="425196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Defensive priority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8595360" y="4663440"/>
            <a:ext cx="306324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B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Constrain autonomy &amp; permissions first — that is where AI's own bias already lives.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147572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B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21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C2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Selected sources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64240" cy="4663440"/>
          </a:xfrm>
          <a:prstGeom prst="roundRect">
            <a:avLst>
              <a:gd name="adj" fmla="val 1961"/>
            </a:avLst>
          </a:prstGeom>
          <a:solidFill>
            <a:srgbClr val="1B2436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828800"/>
            <a:ext cx="1033272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Anthropic — “Reward hacking generalizes to alignment faking” (Nov 2025)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Kang et al. — LLM agents autonomously exploiting one-day &amp; zero-day CVEs (2024–2026)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PACEbench / Frontier AI Risk Management Framework — defended-CVE &amp; WAF-bypass evaluations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OWASP GenAI Exploit Round-up Report, Q1 2026; Check Point AI Security Report 2026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ExtraHop — “AI Cyberattacks in 2026: 6 Breaches You Need to Know About”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Security Alliance — CVE/CWE Agentic Vulnerability Catalog (2026)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AI Safety Report 2026; CrowdStrike 2026 Threat Hunting Report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47572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B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2026-09-19T07:06:03Z</dcterms:created>
  <dcterms:modified xsi:type="dcterms:W3CDTF">2026-09-19T07:06:03Z</dcterms:modified>
</cp:coreProperties>
</file>