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Security spend as % of revenue</c:v>
                </c:pt>
              </c:strCache>
            </c:strRef>
          </c:tx>
          <c:spPr>
            <a:solidFill>
              <a:srgbClr val="1E2761"/>
            </a:solidFill>
            <a:effectLst/>
          </c:spPr>
          <c:invertIfNegative val="0"/>
          <c:dLbls>
            <c:numFmt formatCode="0.00&quot;%&quot;" sourceLinked="0"/>
            <c:txPr>
              <a:bodyPr/>
              <a:lstStyle/>
              <a:p>
                <a:pPr>
                  <a:defRPr b="0" i="0" strike="noStrike" sz="1200" u="none">
                    <a:solidFill>
                      <a:srgbClr val="2B2F3A"/>
                    </a:solidFill>
                    <a:latin typeface="Arial"/>
                  </a:defRPr>
                </a:pPr>
              </a:p>
            </c:txPr>
            <c:showLegendKey val="0"/>
            <c:showVal val="1"/>
            <c:showCatName val="0"/>
            <c:showSerName val="0"/>
            <c:showPercent val="0"/>
            <c:showBubbleSize val="0"/>
            <c:showLeaderLines val="0"/>
          </c:dLbls>
          <c:dPt>
            <c:idx val="0"/>
            <c:invertIfNegative val="0"/>
            <c:bubble3D val="0"/>
            <c:spPr>
              <a:solidFill>
                <a:srgbClr val="1E2761"/>
              </a:solidFill>
              <a:effectLst/>
            </c:spPr>
          </c:dPt>
          <c:dPt>
            <c:idx val="1"/>
            <c:invertIfNegative val="0"/>
            <c:bubble3D val="0"/>
            <c:spPr>
              <a:solidFill>
                <a:srgbClr val="1E2761"/>
              </a:solidFill>
              <a:effectLst/>
            </c:spPr>
          </c:dPt>
          <c:dPt>
            <c:idx val="2"/>
            <c:invertIfNegative val="0"/>
            <c:bubble3D val="0"/>
            <c:spPr>
              <a:solidFill>
                <a:srgbClr val="1E2761"/>
              </a:solidFill>
              <a:effectLst/>
            </c:spPr>
          </c:dPt>
          <c:dPt>
            <c:idx val="3"/>
            <c:invertIfNegative val="0"/>
            <c:bubble3D val="0"/>
            <c:spPr>
              <a:solidFill>
                <a:srgbClr val="1E2761"/>
              </a:solidFill>
              <a:effectLst/>
            </c:spPr>
          </c:dPt>
          <c:cat>
            <c:multiLvlStrRef>
              <c:f>Sheet1!$A$2:$A$5</c:f>
              <c:multiLvlStrCache>
                <c:ptCount val="4"/>
                <c:lvl>
                  <c:pt idx="0">
                    <c:v>Retail
(2024)</c:v>
                  </c:pt>
                  <c:pt idx="1">
                    <c:v>Retail
(2025)</c:v>
                  </c:pt>
                  <c:pt idx="2">
                    <c:v>Cross-industry
average (2025)</c:v>
                  </c:pt>
                  <c:pt idx="3">
                    <c:v>Recommended
target</c:v>
                  </c:pt>
                </c:lvl>
              </c:multiLvlStrCache>
            </c:multiLvlStrRef>
          </c:cat>
          <c:val>
            <c:numRef>
              <c:f>Sheet1!$B$2:$B$5</c:f>
              <c:numCache>
                <c:formatCode>General</c:formatCode>
                <c:ptCount val="4"/>
                <c:pt idx="0">
                  <c:v>0.57</c:v>
                </c:pt>
                <c:pt idx="1">
                  <c:v>0.75</c:v>
                </c:pt>
                <c:pt idx="2">
                  <c:v>0.69</c:v>
                </c:pt>
                <c:pt idx="3">
                  <c:v>1.5</c:v>
                </c:pt>
              </c:numCache>
            </c:numRef>
          </c:val>
        </c:ser>
        <c:dLbls>
          <c:numFmt formatCode="0.00&quot;%&quot;" sourceLinked="0"/>
          <c:txPr>
            <a:bodyPr/>
            <a:lstStyle/>
            <a:p>
              <a:pPr>
                <a:defRPr b="0" i="0" strike="noStrike" sz="1200" u="none">
                  <a:solidFill>
                    <a:srgbClr val="2B2F3A"/>
                  </a:solidFill>
                  <a:latin typeface="Arial"/>
                </a:defRPr>
              </a:pPr>
            </a:p>
          </c:txPr>
          <c:showLegendKey val="0"/>
          <c:showVal val="1"/>
          <c:showCatName val="0"/>
          <c:showSerName val="0"/>
          <c:showPercent val="0"/>
          <c:showBubbleSize val="0"/>
          <c:showLeaderLines val="0"/>
        </c:dLbls>
        <c:gapWidth val="45"/>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B6270"/>
                </a:solidFill>
                <a:latin typeface="Arial"/>
              </a:defRPr>
            </a:pPr>
            <a:endParaRPr lang="en-US"/>
          </a:p>
        </c:txPr>
        <c:crossAx val="2094734552"/>
        <c:crosses val="autoZero"/>
        <c:auto val="1"/>
        <c:lblAlgn val="ctr"/>
        <c:noMultiLvlLbl val="1"/>
      </c:catAx>
      <c:valAx>
        <c:axId val="2094734552"/>
        <c:scaling>
          <c:orientation val="minMax"/>
        </c:scaling>
        <c:delete val="1"/>
        <c:axPos val="l"/>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solidFill>
          <a:srgbClr val="FFFFFF"/>
        </a:solid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How to use this document: it is designed to be read standalone, without a live presenter — every slide's notes carry the full explanation, the reasoning behind it, and (where used) the source for any statistic. If you are presenting this to a group, these notes are written to double as talking points.
Anonymization approach used throughout this deck: real, public 2025 incidents inform the case studies and the argument, but no organisation is ever named. References are by trade/sector and by failure mode only. This is a deliberate choice, not an oversight - the goal is the pattern, not the company.
The core thesis of this briefing, stated plainly up front: (1) a threat actor gaining access and causing real harm is highly likely, and in many organisations is probably already happening in some form - you will likely be the last to know; (2) technical defence is only one third of the problem - incident response readiness and organisational culture matter at least as much; (3) this requires sustained, multi-year investment, not a one-off project, sized well above what most organisations - especially retail - currently spend.
This is written for a board/ELT audience: assume commercial and governance fluency, not technical depth. Everywhere a technical term appears, it is explained in the notes.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the first of two Response-pillar slides. The core message: incident response is an organisational structure that must be built and rehearsed in advance, not a document that gets read for the first time during a crisis.
The concentric diagram illustrates one of the three key messages requested for this briefing: support during a real incident very often comes from further out than people expect. Beyond your own IR team and any retained external experts (an 'IR retainer' - a pre-agreed contract with an external incident response firm, so you are not negotiating terms and pricing while actively under attack), a genuinely under-used layer of support is industry peers - including direct competitors. During major sector-wide incidents, organisations that compete commercially every other day of the year have shared threat intelligence (indicators of compromise, attacker techniques, even direct warnings) with each other, and in some documented cases have lent expert responders or capacity to a peer organisation mid-crisis. This happens because, in the moment, a shared threat actor or a shared risk to public/customer trust in the sector matters more than day-to-day competition. Sector ISACs (Information Sharing and Analysis Centers), informal peer working groups, and law enforcement/regulator relationships are the practical mechanisms for this - and the honest board-level question is whether your organisation has any such relationship in place today, before it is needed, not during the incident itself.
The right-hand panel lists field-tested practices that should be agreed and put in place in calm conditions, not improvised under pressure. Two are classic decision rights: who can technically isolate a compromised system (a decision with real short-term business cost); and who sets the organisation's stance on ransom payment (a decision with legal, ethical, and regulatory dimensions in many jurisdictions). Deciding these in the moment, under duress, at short notice, is a reliable way to make the wrong call, or to have no one empowered to make any call at all.
The remaining four come directly from lived incident experience, and are easy to overlook until the moment they're needed. A separate, low-visibility coordination channel — email, chat and file-sharing that nobody outside the response team knows exists — matters because if the corporate environment itself is compromised, your primary communication tools may be exactly what the threat actor is watching, or may simply be unavailable; IR and leadership need somewhere to coordinate that isn't itself a point of compromise or a single point of failure. A roster of people with IR-useful skills outside their normal day job — the 'cooks become firefighters' idea — recognises that a real incident needs far more hands than any dedicated security or IR team has on its own: people with calm decision-making under pressure, technical breadth, clear communication, or simply capacity, who do not normally sit in security roles, are a real and under-used surge resource if identified and briefed in advance rather than discovered by accident mid-crisis. Tabletop exercises (TTXs) — structured walkthroughs of a simulated incident with the actual people who would respond — need to be run on a regular cadence, not once as a box-ticking exercise; a plan that was tested eighteen months ago against yesterday's team, systems and threat landscape is close to untested. And who is authorized to speak externally to regulators, media and customers leads directly into the comms plan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isolates one point deliberately, because it is arguably the single most important, and most consistently under-invested, element of incident response readiness: the communications plan.
Why it matters this much: when a real incident hits, the technical response (containment, eradication, recovery) is happening in parallel with an information vacuum - employees don't know what they can say or do, customers see disruption with no explanation, regulators expect timely and accurate notification, media start reporting with or without company input, and investors/the board want to know exposure and the plan. If there is no rehearsed, pre-agreed plan for who says what, to whom, on what cadence, and who approves it, that vacuum fills itself - with speculation, inconsistent internal messaging, employees speaking to press informally, and a slow or contradictory public position. In practice, across real incidents, this uncoordinated communication phase is very often where the largest reputational damage, the sharpest loss of customer trust, and some of the most painful financial consequences (share price reaction, contract and confidence loss) actually occur - frequently exceeding the direct cost of the technical disruption itself.
The nine audiences shown each need a distinct message, tone, timing, and approver. Employees need clear, consistent guidance early, partly to stop informal/incorrect information spreading. Recovery teams and system operators need precise, sequenced technical direction - what to bring back online, in what order, and who has signed off that it is safe to do so; this is the audience most likely to be pressured by others to move faster than is safe. Business leads need to know what is and is not available to their part of the organisation, and by when, so they can manage their own teams and customers realistically. Suppliers need clear instruction on what is expected of them during the incident - whether that is heightened vigilance on shared connections, a temporary suspension of certain access, or simply holding for instruction - because an uncoordinated supplier is a route back in, or a source of conflicting information. Customers need honest, timely updates proportionate to actual impact. Regulators typically have legal notification obligations and timelines that must be met precisely. Media require a single authorised voice, not multiple inconsistent ones. Investors and the board need accurate exposure information without either understating or overstating the position.
The practical recommendation: this plan should be written down, role-assigned (who drafts, who approves, who delivers, for each audience), and tested at least annually via a tabletop exercise, with the same rigor as a technical recovery plan - not filed away and assumed to work when the moment comes.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the Culture pillar, and per the client's own framing, probably the hardest of the three to change — because unlike Defence (technology and budget) or Response (process and structure), Culture is about daily behaviour at every level of the organisation, and it degrades quietly rather than failing all at once.
Left column, in more depth: cultural failure exists at every level. At the top, leadership will readily agree, in the abstract, that security is important and will formally state a risk appetite — but when a decision to slow down and do something more securely comes up against a desire to launch a new business function, expand into a new market, or protect a revenue number, security very often loses that specific argument, even though the risk appetite was never formally changed. Lower down, managers push back on new requirements with 'we've always done it this way' or 'this has been fine for ten years,' and again, when the immediate choice is between fulfilling business demand now or pushing back to do it more securely, demand usually wins because there is little time built into delivery programmes for security assessment, remediation or control implementation. The consequence of both patterns is that security gets engaged late, treated as a gate to cross rather than a partner in the work, and new requirements are seen as hurdles rather than a longer-term benefit. People then find ways around controls, become reluctant to engage security at all, and protect and limit information rather than sharing it openly — the opposite of the transparency an incident response effort depends on. And day-to-day, people who complain about locking a laptop or wearing a badge, and treat basic security hygiene as a personal inconvenience rather than baseline professional behaviour, are a visible symptom of the same underlying culture.
Right column: the fix is not a training slide deck: it is leadership visibly protecting the agreed risk appetite specifically in the moments when it is expensive to do so - the same moments where the left-hand column shows it usually gets sacrificed. It is timing and resourcing security into projects from the very start of planning, not as a late gate. It is making escalation genuinely blameless and fast, so that people report problems, near-misses and mistakes immediately rather than hiding them - which is a direct precondition for the 'contained and slowed' outcome on the blast-radius slide (8): if people are slow or reluctant to escalate, containment cannot happen quickly no matter how good the technology is. It is leaders modelling the basic, unglamorous secure behaviours themselves, consistently, because culture is set by what leadership visibly does under pressure, not by what a policy document says.
And it is making InfoSec part of every function, at every level, rather than a separate team people escalate to occasionally. In practice this means security representation embedded in product, engineering, operations, HR and finance conversations as those decisions are made, not consulted afterward — the BISO/TISO model referenced on slide 1 (security officers embedded directly alongside specific business functions, rather than sitting only in a central security team) is one concrete way organisations operationalize this. Embedding also depends on a simple, often-skipped step: identifying, by name, exactly who is accountable for each security and continuity decision at every level, and confirming directly with each of them that they know it is them — accountability that exists only on an org chart, and not in the mind of the person actually holding it, fails exactly when it is tested.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grounds the 'significant, ongoing investment' message in real published data, so the ask is not just directional but anchored to a number a board can actually plan against.
The data: retail-sector cybersecurity spend as a percentage of revenue rose from roughly 0.57% to 0.75% between 2024 and 2025 (RH-ISAC, the Retail &amp; Hospitality Information Sharing and Analysis Center, 2025 benchmarking). For comparison, the average across all industries in the same period was approximately 0.69% of revenue (IANS Research / Artico Search) — meaning retail, even after its recent increase, is still only at or slightly above the general cross-industry average, despite the sector-specific targeting argument made on slide 4. In broader, longer-run industry surveys, retail and education are typically cited among the lowest-spending sectors as a share of revenue, often around 0.3%, underlining how far the sector has historically lagged.
The recommendation shown — roughly doubling the current retail benchmark, to approximately 1.5% of revenue — is deliberately above even the highest-spending sectors referenced in general industry data (technology and financial services, typically in the 0.8%-1.0% range). The rationale for going beyond simply 'matching the average': first, slide 4's argument that retail is now a strategic target in its own right, not merely catching up to where less-targeted sectors already are; second, and importantly, this briefing's own framework (slide 7) argues that a meaningful share of this budget must fund Response and Culture work, not just Defence tooling and headcount — so simply matching what other sectors spend on Defence alone would still leave Response and Culture underfunded.
Framing for the board: this number is a directional planning anchor, not a precise formula — present it that way. The right process is to bring this benchmark to the CISO and finance function and size the actual figure to the organisation's specific risk profile, systems estate, and regulatory exposure. What should not be relitigated each year is the principle: this is a sustained, multi-year, standing cost of doing business and remaining competitive — not a one-off project with a start and end date, and not the first thing cut when a difficult budget year arrives.
The final line in the right-hand panel names a pattern worth watching for specifically, because it is how well-intentioned organisations end up under-invested without ever making an obviously bad decision: investment reduces perceived risk, a lower perceived risk makes the spend look like it could be trimmed without consequence, so it gets trimmed - and because the threat landscape keeps moving while the defences do not, the real risk quietly rises again even though nothing internally has changed. The gap between perceived and actual risk widens invisibly until an incident closes it all at once. The practical implication: security investment is not a level that, once reached, can be held flat - it needs to increase continually just to keep pace with a threat landscape that is itself constantly improving, and any year-on-year reduction should be treated as a deliberate risk decision, made explicitly, not a routine cost-saving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lists the foundational documents and exercises every organisation needs, deliberately ordered as a build sequence rather than a flat list — each layer depends on the one below it, and testing before the earlier layers exist finds nothing useful, because there is nothing real yet to test.
1) Comms Plan: the most immediately actionable and lowest-cost of the six, and the one given a concrete deadline on the closing slide — pre-agreed channels, spokespeople and draft messaging for staff, customers, regulators and press, so the first hours of an incident aren't spent improvising who says what to whom.
2) Data &amp; Process Map (built on a CMDB): you cannot protect, contain or recover what you have not mapped. This underpins the 'Know Your Business' point from slide 9 — a configuration management database gives you the inventory of what runs, what depends on what, and where data actually lives, which every layer below this one assumes already exists.
3) Business Continuity Plan (BCP): defines how the business keeps functioning, even in a degraded or manual form, while systems are down. This is a business document, owned by the business — not an IT artefact.
4) Disaster Recovery Plan (supports BCP): the technical mirror of the BCP — how systems and data are actually restored to make the BCP's assumptions true. Without a DR plan, a BCP is just a hope.
5) Incident Response Plan (for varied threat types): the specific playbook for detecting, containing, eradicating and recovering from an active threat — and it needs multiple variants, because a ransomware event, a data-exfiltration event and an insider-threat event are contained differently.
6) Cyber Incident Tabletop Exercise: only once the above five exist does a tabletop exercise become meaningful. It is the test of the whole stack, run across the entire business — not just IT and security — surfacing gaps in decision rights, communications and dependencies that no document review alone will find. This is the same tabletop commitment named on the closing slide (15).
If presenting live: ask which of the six the room believes exists today, in a current, tested form — not in principle, not from three years ago. Most organisations have written at least one of these; few have all six current and tested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closing slide converts the entire briefing into a short, concrete list of commitments, deliberately written as actions a board or ELT can each personally own, rather than a summary of what was covered.
Each of the six ties directly back: (1) restates the premise from slides 2 and 4; (2) restates the investment argument from slides 7 and 13, and the requirement that it covers all three pillars, not just Defence; (3) and (4) are concrete, time-bound commitments on the Response pillar (slides 10-11) — a comms plan with a deadline, and a tabletop exercise, are the two most actionable, highest-leverage next steps available and deliberately given the most specific framing; (5) restates the decision-rights point from slide 10; (6) restates the Culture pillar (slide 12) and, deliberately, closes on leadership behaviour rather than a technology or budget point, because culture is ultimately what determines whether the other five commitments are real or nominal.
The closing line is the thesis of the entire briefing compressed to one sentence, and is worth pausing on if presenting live: this briefing does not claim to prevent an incident — nothing can promise that credibly. What it claims is that the six commitments above are what separate an incident that costs weeks and headlines from one that costs the business itself.
[Placeholder: insert your practice name, logo and contact details here before distributing.]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a hidden appendix slide — a private, honest-reflection checklist held in reserve, not part of the core 15-slide flow. Bring it up (Ctrl+S / right-click 'See All Slides' in Slide Show mode, or unhide it) if the room wants a more personal, individual gut-check after the main briefing, rather than the group-facing commitments on the closing slide.
This checklist is intentionally high-level and intended for private, honest reflection — not a group exercise to answer out loud, and not a compliance checklist to score. Its purpose is to convert everything covered so far into a personal gut-check: does genuine confidence exist here, or assumed confidence.
The six questions map loosely back to the three pillars and the earlier reframes, deliberately mixed rather than grouped, so each is felt individually: question 1 tests Response decision-rights (slide 10); question 2 tests whether the comms plan (slide 11, and the foundations slide 14) is real or theoretical; question 3 tests Culture (slide 12) — specifically whether security has genuine, exercised authority to say no; question 4 tests whether the investment conversation (slide 13) is grounded in a real cost-of-downtime number or a guess; question 5 tests the 'unexpected allies' point (slide 10); question 6 tests the core premise of the whole briefing (slides 2 and 4) — genuine unease at this question is closer to the correct posture than confident dismissal.
If any answer causes discomfort, that is the signal to revisit that pillar's slide in more depth, and to raise it as a specific, named agenda item with the CISO or security leadership — not to let the discomfort pass unaddressed.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Purpose of this slide: reset the premise before any content is presented. Most boards operate, without saying so, on the first mindset - security is discussed as a hygiene topic, budgeted modestly, and treated as someone else's operational concern.
The realistic planning premise professional security and continuity functions use is the second: assume compromise will happen, and plan your investment, response structure and culture around that certainty rather than around hope.
The third and most uncomfortable framing - that a threat actor may already have access, right now, undetected - is not scaremongering. It reflects how most real incidents are actually discovered: not by the board being told in advance, but by an alert, a customer complaint, a ransom note, or systems failing, often after an actor has already been present for some time. The board is very rarely the first to know. That point is developed with more detail on the following slide.
The five statements at the bottom of this slide are the operating principles the rest of this briefing is built around. The first three - know what, when and how to do it - are about readiness: a tested plan, clear triggers for invoking it, and people who have actually rehearsed their role, not just read a document. The last two are about discipline under pressure: do not make the attacker's job easier through poor hygiene or panic, and do not let your own response - premature shutdowns, uncoordinated communications, rushed and unvalidated recovery - cause more damage than the incident itself would have. That last point recurs later in this briefing, including in the incident-response analogy a few slides on.
If presenting live: pause here. Ask the room, honestly, which of the three statements they would have said described their organisation's posture yesterday, before this briefing. The rest of the deck is built to move that answer towards the third.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exists to name, out loud, the four assumptions that most commonly keep boards and ELTs under-prepared. Each is addressed at more length elsewhere in the briefing; this slide is the anchor to return to.
1) 'It won't happen to us' - addressed further on slide 4 (why retail specifically is now a target) and slide 5 (a real, anonymized case). No sector, size, or profile is a reliable exemption any more.
2) 'Our defences will stop it' - addressed on slides 7-9. Defence is one of three pillars, not a guarantee. Ransomware-as-a-service, commodity phishing kits and off-the-shelf intrusion tooling mean a capable outcome no longer requires a highly skilled attacker - low-effort, well-tooled actors succeed against organisations that assume they are not sophisticated enough to be a target. The more useful question is not 'will we be breached' but 'how small can we keep the damage when we are.'
3) 'The impact will stay inside IT' - addressed directly by the case vignette on slide 5, which shows weeks-long, board-level commercial impact, not a contained technical event.
4) 'We'll know how to react' - addressed on slides 10-11 (incident response structure and the comms plan). Confidence without a tested plan and clear decision rights is usually false confidence - untested plans fail in the same ways untested code does.
The closing callout raises a fifth, underlying point that is not itself one of the four myths, which is why it is shown differently: most risk registers are a record of what has already been found, not a true picture of what actually exists. Unknown assets, undocumented processes, and shadow IT all sit outside a register built only from what has been reported. Crucially, this also extends beyond your own walls - your risk position is only as strong as the suppliers and service providers who hold your data or connect into your environment, and they must be held to the same standard you hold yourselves to, not taken on trust. A supplier's weak control is your exposure, not theirs alone.
If presenting live: ask which of the four the room finds least comfortable to hear. That is usually the one worth spending the most time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one of the more important reframes in the whole briefing, and often the one boards find most surprising: retail, hospitality and other consumer-facing sectors are no longer 'lower tier' targets that only attract opportunistic criminals.
The logic driving this: a state-sponsored or state-motivated actor seeking to demonstrate impact, apply pressure, or simply cause visible disruption to a country's population gets very little from breaching a well-defended, low-visibility piece of infrastructure that the public never sees fail. Hitting a major retailer's ability to take payments, fulfil online orders or keep shelves stocked is immediate, front-page, and felt directly by ordinary people within hours. That combination of speed, visibility and universality makes retail a highly efficient lever for actors with a geopolitical or ideological motive, alongside the financially-motivated criminal groups (often ransomware-as-a-service affiliates) who already target the sector for extortion value. In several well-documented 2025 cases, the operational techniques used (social engineering of help desks and identity/access-recovery processes to bypass technical controls entirely) were shared across multiple, unrelated retail-sector victims within the same short window — evidence of a deliberate, repeatable playbook being run against the sector as a whole, not one-off opportunism.
The second point on this slide - boards being 'last to know' - is a structural, not a competence, problem. Detection typically starts deep in IT/SOC tooling or with a third party (a customer, a researcher, law enforcement, or the attacker's own ransom note) long before it reaches board awareness, and escalation paths in most organisations are not designed, timed, or rehearsed for speed. A useful, blunt board-level question: 'if we were compromised right now, how many days would it take before this board was told, and by whom?' If nobody in the room can answer that with confidence, that is itself the gap to close - and it is a governance and process gap, not a technology one.
Sources for context (not board-specific claims): public 2025 reporting on the wave of UK retail-sector ransomware attacks attributed to overlapping criminal collectives.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a deliberately anonymized composite of a real, well-documented 2025 retail-sector ransomware incident, referenced by trade and failure mode only, consistent with the confidentiality approach used throughout this briefing.
What happened, at a level appropriate for this audience: a threat actor obtained privileged access not through a technical vulnerability but by manipulating a human process — impersonating a legitimate employee to a help desk or identity-recovery workflow to reset credentials or bypass multi-factor authentication. Once inside, ransomware was deployed against core systems, forcing a shutdown of online ordering, click-and-collect and parts of the supply chain for an extended period measured in weeks, not hours or days.
The business impact was not an IT event, and it did not end when systems came back online: customers were unable to shop and warehouses unable to fulfil for around six weeks, but the wider business disruption - rebuilding trading volumes, restoring supplier confidence, working through delayed stock and recovering customer trust - ran for closer to twelve months in total, alongside reported impact to operating profit in the hundreds of millions. This incident occurred within a short window of several other major retailers experiencing similar attacks, using similar techniques - strong evidence of a deliberate, repeatable campaign against the sector, not an isolated failure by one company.
Why this matters for this audience: it directly disproves the myth (slide 3) that impact stays inside IT, and it is the clearest illustration available of why identity and help-desk processes deserve as much security investment and testing as any firewall or endpoint tool - the technical perimeter was not what failed here. It is also a useful corrective on timeframes: boards often plan for the outage, not for the much longer tail of business disruption that follows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is deliberately not a case study — it's a framework, offered as an analogy because it is the fastest way to make an unfamiliar process (cyber incident response) feel immediately familiar to a board audience. Physical security and law-enforcement teams already run a disciplined, sequential process for clearing a building of an active threat; a well-run cyber incident response follows almost exactly the same shape, stage for stage.
Stage 1 (See): before you can do anything else, you need visibility — where the threat is, how it got in, and how far it has already spread. In cyber terms, that is detection and scoping: confirming a compromise is real and establishing which systems, accounts and data are actually affected, rather than guessing.
Stage 2 (Cordon): physically, this is sealing off the area and switching to communications the threat cannot listen in on. Digitally, this is isolating or segmenting affected systems, and — critically — moving incident coordination to channels the attacker cannot read, since a sophisticated actor already inside your network may well be reading your email or chat tools.
Stage 3 (Clear): clearing room by room, vetting every identity, and checking for booby traps before declaring a space safe has a precise cyber equivalent: triaging system by system, re-verifying access and identity before restoring trust in an account or device, and hunting for hidden persistence — backdoors, scheduled tasks, planted accounts — an attacker may have left behind specifically so they can walk back in later.
Stage 4 (Close in): tightening the hard perimeter quietly, without alerting the threat that the net is closing, matters because a cornered actor who realises they are about to be evicted may lash out — destroying evidence, deploying ransomware, or doing maximum damage on the way out. The cyber equivalent is hardening and encircling access carefully and quietly, before taking the final, visible step of removal.
Stage 5 (Stand down): only once the threat is confirmed removed does re-entry begin, and it begins slowly, with active validation at every step — not all at once. The cyber equivalent is phased recovery: restoring and reconnecting systems in careful, tested stages, confirming each is genuinely clean before the next one goes live.
The callout at the bottom is, in practice, the hardest part of running either process for real: the people who are not in the room where the decisions are being made almost never understand why it is taking so long, and they push to get back in and get back to work. Giving in to that pressure — reopening a room, or reconnecting a system — before it is actually safe is exactly how a contained incident becomes an uncontained one, and it endangers everyone relying on the process, not just the person pushing. This is the same discipline point raised on slide 2 (don't be a bigger impact than the threat actor): premature, uncoordinated re-entry is a self-inflicted second incident.
If presenting live: ask the room who, in a real incident, would be the loudest voice demanding early re-entry — and whether that person currently has the authority to overrule the incident commander. In most organisations, today, the honest answer is yes. That is the gap this slide exists to close.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introduces the organising framework for the rest of the briefing: three pillars — Defence, Response, Culture — that together hold up organisational resilience. Slides 8-9 cover Defence, 10-11 cover Response, 12 covers Culture.
The specific nuance intended here, worth stating carefully rather than simplifying: the imbalance shown in the diagram is not because organisations are irrationally obsessed with defence or deliberately neglecting the other two. It's because most risk assessments, board reporting and budget conversations are built around a threat model that itself understates likelihood and impact (the subject of slides 2-4). Given that understated threat model, funding Defence to 'a reasonable level' can look responsible on paper, while Response and Culture - which rarely appear as line items in that same risk conversation at all - end up funded reactively, if at all, often only after a near-miss or an actual incident forces the issue.
The practical implication for this audience: fixing the imbalance does not start with cutting Defence spend. It starts with correcting the underlying threat model (slides 2-4) so that Response and Culture are recognised, budgeted and reported on with the same seriousness as Defence - as this briefing's investment slide (13) argues quantitatively.
If presenting live: this is a natural pause point to ask the room how their own last risk or budget conversation weighted these three areas, and whether Response and Culture were even discussed as investment categories, or only as afterthoughts to a technology conversation.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slide carries one of the three key reframes requested for this briefing, and it is the hinge between the Defence pillar and the Response pillar: prevention will fail eventually (this is stated plainly, not as pessimism but as planning realism). Once that is accepted, the more useful and more controllable question stops being 'how do we stop every attack' and becomes 'how small can we make the damage when one succeeds, and how quickly can we shrink it.'
The two diagrams: the left ('uncontained') shows a breach point whose consequences spread outward, unchecked, to the edge of the business — full operational, financial and reputational exposure, similar to the case vignette on slide 5. The right ('contained and slowed') shows the same starting breach point, but with rings that stop expanding early — the actor still got in, but detection, isolation, and a practiced response held the damage to a fraction of what it could have been.
This is the thesis that ties the three pillars together: Defence (slide 9) is what determines how many layers an actor has to get through, which slows them down and shrinks the blast radius before it starts. Response (slides 10-11) is what determines how fast you notice, isolate and communicate once the radius has started to expand. Culture (slide 12) is what determines whether people escalate fast enough, honestly enough, for containment to even be possible — a culture where people hide problems or are slow to escalate guarantees the left-hand diagram, regardless of how good the technology is.
The two field-tested practices called out at the bottom are what actually make containment possible in practice, rather than theoretical: first, know your environment well enough to know your minimum viable operating state — which systems, in which order, you truly cannot function without, and exactly what standing them back up requires (dependencies, data, people, vendors). Very few organisations can answer this precisely before an incident forces them to work it out under pressure, and not knowing it is what turns a contained breach into an uncontained one, because nobody can say what is safe to isolate versus what will stop the business entirely.
Second, containment decisions must be made on intel, not guesswork: you cannot shrink a blast radius you cannot see. This means investing in real, current visibility into your own environment (asset inventories, network and identity telemetry, logging that is actually reviewed) and explicitly building that visibility into both the IR plan (so responders know where to look and what 'normal' looks like) and the business continuity plan (so continuity decisions are based on actual dependency data, not assumptions). Guesswork under pressure is how a recoverable incident becomes a catastrophic one.
If presenting live: this reframe is often the most persuasive single idea in the deck for a skeptical board member who believes 'we just need better defence.' Sit with it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consult@chatcpt.pro
This is the Defence pillar (pillar 1 of 3). The stacked-layer diagram illustrates 'defence-in-depth' — the principle that no single control is trusted to work alone; perimeter and network controls, identity and access management, endpoint protection, and application/data controls each form an independent layer an actor must get through.
The message to hold onto, consistent with slide 8: these layers exist to slow an actor down and reduce the blast radius, not to promise immunity. Both case studies (slides 5-6) involved organisations with real, modern defensive layers in place — the retail case bypassed technical layers entirely through social engineering of a human process; the automotive case was not an external attack at all in its root cause, but a single point of failure in a routine internal change. Defence-in-depth would not have reliably stopped either.
The panel on the right makes a different, and arguably more foundational, point: no amount of layered technical control matters if it is not pointed at the right things, because the organisation does not have a complete or current picture of what it actually runs. Ask your CISO to walk through this list plainly: do you have a maintained inventory of your critical business functions and the processes and services that support them; do you know every supplier and service provider that touches your data or your environment, and are they held to the same security standard you hold yourselves to, not simply taken on trust; do you know where your people risk sits (privileged access, high-value targets for social engineering); and do you have a genuinely current asset inventory, including the assets nobody remembers commissioning. Most organisations discover, when they ask these questions properly, that the honest answer is 'less than we assumed' - and a control layer cannot protect an asset, a process or a supplier relationship nobody told it about.
This is deliberately not framed around named external frameworks (NIST CSF, ISO 27001/27002, CIS Controls, IEC 62443 and similar all exist and are useful reference points for your CISO to work from), because for a board or ELT audience the operative question is not which framework you are certified against, but whether you can honestly answer the six questions on this slide about your own business.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A3D"/>
        </a:solidFill>
      </p:bgPr>
    </p:bg>
    <p:spTree>
      <p:nvGrpSpPr>
        <p:cNvPr id="1" name=""/>
        <p:cNvGrpSpPr/>
        <p:nvPr/>
      </p:nvGrpSpPr>
      <p:grpSpPr>
        <a:xfrm>
          <a:off x="0" y="0"/>
          <a:ext cx="0" cy="0"/>
          <a:chOff x="0" y="0"/>
          <a:chExt cx="0" cy="0"/>
        </a:xfrm>
      </p:grpSpPr>
      <p:sp>
        <p:nvSpPr>
          <p:cNvPr id="2" name="Shape 0"/>
          <p:cNvSpPr/>
          <p:nvPr/>
        </p:nvSpPr>
        <p:spPr>
          <a:xfrm>
            <a:off x="5669280" y="320040"/>
            <a:ext cx="6217920" cy="6217920"/>
          </a:xfrm>
          <a:prstGeom prst="ellipse">
            <a:avLst/>
          </a:prstGeom>
          <a:ln w="12700">
            <a:solidFill>
              <a:srgbClr val="2B3570"/>
            </a:solidFill>
            <a:prstDash val="solid"/>
          </a:ln>
        </p:spPr>
      </p:sp>
      <p:sp>
        <p:nvSpPr>
          <p:cNvPr id="3" name="Shape 1"/>
          <p:cNvSpPr/>
          <p:nvPr/>
        </p:nvSpPr>
        <p:spPr>
          <a:xfrm>
            <a:off x="6309360" y="960120"/>
            <a:ext cx="4937760" cy="4937760"/>
          </a:xfrm>
          <a:prstGeom prst="ellipse">
            <a:avLst/>
          </a:prstGeom>
          <a:ln w="12700">
            <a:solidFill>
              <a:srgbClr val="2B3570"/>
            </a:solidFill>
            <a:prstDash val="solid"/>
          </a:ln>
        </p:spPr>
      </p:sp>
      <p:sp>
        <p:nvSpPr>
          <p:cNvPr id="4" name="Shape 2"/>
          <p:cNvSpPr/>
          <p:nvPr/>
        </p:nvSpPr>
        <p:spPr>
          <a:xfrm>
            <a:off x="6949440" y="1600200"/>
            <a:ext cx="3657600" cy="3657600"/>
          </a:xfrm>
          <a:prstGeom prst="ellipse">
            <a:avLst/>
          </a:prstGeom>
          <a:ln w="12700">
            <a:solidFill>
              <a:srgbClr val="2B3570"/>
            </a:solidFill>
            <a:prstDash val="solid"/>
          </a:ln>
        </p:spPr>
      </p:sp>
      <p:sp>
        <p:nvSpPr>
          <p:cNvPr id="5" name="Shape 3"/>
          <p:cNvSpPr/>
          <p:nvPr/>
        </p:nvSpPr>
        <p:spPr>
          <a:xfrm>
            <a:off x="7589520" y="2240280"/>
            <a:ext cx="2377440" cy="2377440"/>
          </a:xfrm>
          <a:prstGeom prst="ellipse">
            <a:avLst/>
          </a:prstGeom>
          <a:ln w="25400">
            <a:solidFill>
              <a:srgbClr val="C97A2B"/>
            </a:solidFill>
            <a:prstDash val="solid"/>
          </a:ln>
        </p:spPr>
      </p:sp>
      <p:sp>
        <p:nvSpPr>
          <p:cNvPr id="6" name="Text 4"/>
          <p:cNvSpPr txBox="1"/>
          <p:nvPr/>
        </p:nvSpPr>
        <p:spPr>
          <a:xfrm>
            <a:off x="731520" y="1965960"/>
            <a:ext cx="7498080" cy="1371600"/>
          </a:xfrm>
          <a:prstGeom prst="rect">
            <a:avLst/>
          </a:prstGeom>
          <a:noFill/>
          <a:ln/>
        </p:spPr>
        <p:txBody>
          <a:bodyPr wrap="square" lIns="0" tIns="0" rIns="0" bIns="0" rtlCol="0" anchor="ctr"/>
          <a:lstStyle/>
          <a:p>
            <a:pPr algn="l" indent="0" marL="0">
              <a:buNone/>
            </a:pPr>
            <a:r>
              <a:rPr lang="en-US" sz="4000" b="1" dirty="0">
                <a:solidFill>
                  <a:srgbClr val="FFFFFF"/>
                </a:solidFill>
                <a:latin typeface="Cambria" pitchFamily="34" charset="0"/>
                <a:ea typeface="Cambria" pitchFamily="34" charset="-122"/>
                <a:cs typeface="Cambria" pitchFamily="34" charset="-120"/>
              </a:rPr>
              <a:t>PREPARING FOR THE INEVITABLE</a:t>
            </a:r>
            <a:endParaRPr lang="en-US" sz="4000" dirty="0"/>
          </a:p>
        </p:txBody>
      </p:sp>
      <p:sp>
        <p:nvSpPr>
          <p:cNvPr id="7" name="Text 5"/>
          <p:cNvSpPr txBox="1"/>
          <p:nvPr/>
        </p:nvSpPr>
        <p:spPr>
          <a:xfrm>
            <a:off x="731520" y="3246120"/>
            <a:ext cx="7315200" cy="914400"/>
          </a:xfrm>
          <a:prstGeom prst="rect">
            <a:avLst/>
          </a:prstGeom>
          <a:noFill/>
          <a:ln/>
        </p:spPr>
        <p:txBody>
          <a:bodyPr wrap="square" lIns="0" tIns="0" rIns="0" bIns="0" rtlCol="0" anchor="ctr"/>
          <a:lstStyle/>
          <a:p>
            <a:pPr algn="l" indent="0" marL="0">
              <a:lnSpc>
                <a:spcPct val="125000"/>
              </a:lnSpc>
              <a:buNone/>
            </a:pPr>
            <a:r>
              <a:rPr lang="en-US" sz="1600" dirty="0">
                <a:solidFill>
                  <a:srgbClr val="CADCFC"/>
                </a:solidFill>
                <a:latin typeface="Calibri" pitchFamily="34" charset="0"/>
                <a:ea typeface="Calibri" pitchFamily="34" charset="-122"/>
                <a:cs typeface="Calibri" pitchFamily="34" charset="-120"/>
              </a:rPr>
              <a:t>What boards and executive leadership need to understand and prepare for —</a:t>
            </a:r>
            <a:endParaRPr lang="en-US" sz="1600" dirty="0"/>
          </a:p>
          <a:p>
            <a:pPr algn="l" indent="0" marL="0">
              <a:lnSpc>
                <a:spcPct val="125000"/>
              </a:lnSpc>
              <a:buNone/>
            </a:pPr>
            <a:r>
              <a:rPr lang="en-US" sz="1600" dirty="0">
                <a:solidFill>
                  <a:srgbClr val="CADCFC"/>
                </a:solidFill>
                <a:latin typeface="Calibri" pitchFamily="34" charset="0"/>
                <a:ea typeface="Calibri" pitchFamily="34" charset="-122"/>
                <a:cs typeface="Calibri" pitchFamily="34" charset="-120"/>
              </a:rPr>
              <a:t>before a cyber incident, not after</a:t>
            </a:r>
            <a:endParaRPr lang="en-US" sz="1600" dirty="0"/>
          </a:p>
        </p:txBody>
      </p:sp>
      <p:sp>
        <p:nvSpPr>
          <p:cNvPr id="8" name="Text 6"/>
          <p:cNvSpPr txBox="1"/>
          <p:nvPr/>
        </p:nvSpPr>
        <p:spPr>
          <a:xfrm>
            <a:off x="731520" y="5394960"/>
            <a:ext cx="6949440" cy="822960"/>
          </a:xfrm>
          <a:prstGeom prst="rect">
            <a:avLst/>
          </a:prstGeom>
          <a:noFill/>
          <a:ln/>
        </p:spPr>
        <p:txBody>
          <a:bodyPr wrap="square" lIns="0" tIns="0" rIns="0" bIns="0" rtlCol="0" anchor="ctr"/>
          <a:lstStyle/>
          <a:p>
            <a:pPr algn="l" indent="0" marL="0">
              <a:lnSpc>
                <a:spcPct val="120000"/>
              </a:lnSpc>
              <a:buNone/>
            </a:pPr>
            <a:r>
              <a:rPr lang="en-US" sz="1100" i="1" dirty="0">
                <a:solidFill>
                  <a:srgbClr val="9AA6D6"/>
                </a:solidFill>
                <a:latin typeface="Calibri" pitchFamily="34" charset="0"/>
                <a:ea typeface="Calibri" pitchFamily="34" charset="-122"/>
                <a:cs typeface="Calibri" pitchFamily="34" charset="-120"/>
              </a:rPr>
              <a:t>Grounded in first-hand experience leading Business &amp; Technical Information Security Officer (BISO / TISO) teams through a major 2025 retail-sector cybersecurity incident and supporting business continuity throughout the response.</a:t>
            </a:r>
            <a:endParaRPr lang="en-US" sz="1100" dirty="0"/>
          </a:p>
        </p:txBody>
      </p:sp>
      <p:sp>
        <p:nvSpPr>
          <p:cNvPr id="9" name="Text 7"/>
          <p:cNvSpPr txBox="1"/>
          <p:nvPr/>
        </p:nvSpPr>
        <p:spPr>
          <a:xfrm>
            <a:off x="731520" y="6263640"/>
            <a:ext cx="7315200" cy="274320"/>
          </a:xfrm>
          <a:prstGeom prst="rect">
            <a:avLst/>
          </a:prstGeom>
          <a:noFill/>
          <a:ln/>
        </p:spPr>
        <p:txBody>
          <a:bodyPr wrap="square" lIns="0" tIns="0" rIns="0" bIns="0" rtlCol="0" anchor="ctr"/>
          <a:lstStyle/>
          <a:p>
            <a:pPr algn="l" indent="0" marL="0">
              <a:buNone/>
            </a:pPr>
            <a:r>
              <a:rPr lang="en-US" sz="1000" b="1" spc="150" kern="0" dirty="0">
                <a:solidFill>
                  <a:srgbClr val="6E79B0"/>
                </a:solidFill>
                <a:latin typeface="Calibri" pitchFamily="34" charset="0"/>
                <a:ea typeface="Calibri" pitchFamily="34" charset="-122"/>
                <a:cs typeface="Calibri" pitchFamily="34" charset="-120"/>
              </a:rPr>
              <a:t>INDEPENDENT CYBERSECURITY ADVISORY  ·  BOARD &amp; ELT BRIEFING  ·  CONFIDENTIAL</a:t>
            </a:r>
            <a:endParaRPr lang="en-US" sz="1000" dirty="0"/>
          </a:p>
        </p:txBody>
      </p:sp>
      <p:sp>
        <p:nvSpPr>
          <p:cNvPr id="11" name="Text 8"/>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8892C2"/>
                </a:solidFill>
                <a:latin typeface="Calibri" pitchFamily="34" charset="0"/>
                <a:ea typeface="Calibri" pitchFamily="34" charset="-122"/>
                <a:cs typeface="Calibri" pitchFamily="34" charset="-120"/>
              </a:rPr>
              <a:t>01 / 15</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PILLAR 2 OF 3 — RESPONSE</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Incident Response Is a Structure, Not a Folder on a Drive</a:t>
            </a:r>
            <a:endParaRPr lang="en-US" sz="3000" dirty="0"/>
          </a:p>
        </p:txBody>
      </p:sp>
      <p:sp>
        <p:nvSpPr>
          <p:cNvPr id="4" name="Shape 2"/>
          <p:cNvSpPr/>
          <p:nvPr/>
        </p:nvSpPr>
        <p:spPr>
          <a:xfrm>
            <a:off x="1325880" y="1965960"/>
            <a:ext cx="3566160" cy="3566160"/>
          </a:xfrm>
          <a:prstGeom prst="ellipse">
            <a:avLst/>
          </a:prstGeom>
          <a:solidFill>
            <a:srgbClr val="CADCFC"/>
          </a:solidFill>
          <a:ln w="25400">
            <a:solidFill>
              <a:srgbClr val="FFFFFF"/>
            </a:solidFill>
            <a:prstDash val="solid"/>
          </a:ln>
        </p:spPr>
      </p:sp>
      <p:sp>
        <p:nvSpPr>
          <p:cNvPr id="5" name="Shape 3"/>
          <p:cNvSpPr/>
          <p:nvPr/>
        </p:nvSpPr>
        <p:spPr>
          <a:xfrm>
            <a:off x="1737360" y="2377440"/>
            <a:ext cx="2743200" cy="2743200"/>
          </a:xfrm>
          <a:prstGeom prst="ellipse">
            <a:avLst/>
          </a:prstGeom>
          <a:solidFill>
            <a:srgbClr val="9FB6E8"/>
          </a:solidFill>
          <a:ln w="25400">
            <a:solidFill>
              <a:srgbClr val="FFFFFF"/>
            </a:solidFill>
            <a:prstDash val="solid"/>
          </a:ln>
        </p:spPr>
      </p:sp>
      <p:sp>
        <p:nvSpPr>
          <p:cNvPr id="6" name="Shape 4"/>
          <p:cNvSpPr/>
          <p:nvPr/>
        </p:nvSpPr>
        <p:spPr>
          <a:xfrm>
            <a:off x="2194560" y="2834640"/>
            <a:ext cx="1828800" cy="1828800"/>
          </a:xfrm>
          <a:prstGeom prst="ellipse">
            <a:avLst/>
          </a:prstGeom>
          <a:solidFill>
            <a:srgbClr val="6E8FD4"/>
          </a:solidFill>
          <a:ln w="25400">
            <a:solidFill>
              <a:srgbClr val="FFFFFF"/>
            </a:solidFill>
            <a:prstDash val="solid"/>
          </a:ln>
        </p:spPr>
      </p:sp>
      <p:sp>
        <p:nvSpPr>
          <p:cNvPr id="7" name="Shape 5"/>
          <p:cNvSpPr/>
          <p:nvPr/>
        </p:nvSpPr>
        <p:spPr>
          <a:xfrm>
            <a:off x="2651760" y="3291840"/>
            <a:ext cx="914400" cy="914400"/>
          </a:xfrm>
          <a:prstGeom prst="ellipse">
            <a:avLst/>
          </a:prstGeom>
          <a:solidFill>
            <a:srgbClr val="1E2761"/>
          </a:solidFill>
          <a:ln w="25400">
            <a:solidFill>
              <a:srgbClr val="FFFFFF"/>
            </a:solidFill>
            <a:prstDash val="solid"/>
          </a:ln>
        </p:spPr>
      </p:sp>
      <p:sp>
        <p:nvSpPr>
          <p:cNvPr id="8" name="Text 6"/>
          <p:cNvSpPr txBox="1"/>
          <p:nvPr/>
        </p:nvSpPr>
        <p:spPr>
          <a:xfrm>
            <a:off x="2651760" y="3429000"/>
            <a:ext cx="914400" cy="640080"/>
          </a:xfrm>
          <a:prstGeom prst="rect">
            <a:avLst/>
          </a:prstGeom>
          <a:noFill/>
          <a:ln/>
        </p:spPr>
        <p:txBody>
          <a:bodyPr wrap="square" lIns="0" tIns="0" rIns="0" bIns="0" rtlCol="0" anchor="ctr"/>
          <a:lstStyle/>
          <a:p>
            <a:pPr algn="ctr" indent="0" marL="0">
              <a:buNone/>
            </a:pPr>
            <a:r>
              <a:rPr lang="en-US" sz="1050" b="1" dirty="0">
                <a:solidFill>
                  <a:srgbClr val="FFFFFF"/>
                </a:solidFill>
                <a:latin typeface="Calibri" pitchFamily="34" charset="0"/>
                <a:ea typeface="Calibri" pitchFamily="34" charset="-122"/>
                <a:cs typeface="Calibri" pitchFamily="34" charset="-120"/>
              </a:rPr>
              <a:t>Your</a:t>
            </a:r>
            <a:endParaRPr lang="en-US" sz="1050" dirty="0"/>
          </a:p>
          <a:p>
            <a:pPr algn="ctr" indent="0" marL="0">
              <a:buNone/>
            </a:pPr>
            <a:r>
              <a:rPr lang="en-US" sz="1050" b="1" dirty="0">
                <a:solidFill>
                  <a:srgbClr val="FFFFFF"/>
                </a:solidFill>
                <a:latin typeface="Calibri" pitchFamily="34" charset="0"/>
                <a:ea typeface="Calibri" pitchFamily="34" charset="-122"/>
                <a:cs typeface="Calibri" pitchFamily="34" charset="-120"/>
              </a:rPr>
              <a:t>IR team</a:t>
            </a:r>
            <a:endParaRPr lang="en-US" sz="1050" dirty="0"/>
          </a:p>
        </p:txBody>
      </p:sp>
      <p:sp>
        <p:nvSpPr>
          <p:cNvPr id="9" name="Text 7"/>
          <p:cNvSpPr txBox="1"/>
          <p:nvPr/>
        </p:nvSpPr>
        <p:spPr>
          <a:xfrm>
            <a:off x="1874520" y="1600200"/>
            <a:ext cx="4114800" cy="914400"/>
          </a:xfrm>
          <a:prstGeom prst="rect">
            <a:avLst/>
          </a:prstGeom>
          <a:noFill/>
          <a:ln/>
        </p:spPr>
        <p:txBody>
          <a:bodyPr wrap="square" lIns="0" tIns="0" rIns="0" bIns="0" rtlCol="0" anchor="ctr"/>
          <a:lstStyle/>
          <a:p>
            <a:pPr algn="l" indent="0" marL="0">
              <a:lnSpc>
                <a:spcPct val="115000"/>
              </a:lnSpc>
              <a:buNone/>
            </a:pPr>
            <a:r>
              <a:rPr lang="en-US" sz="1150" dirty="0">
                <a:solidFill>
                  <a:srgbClr val="1E2761"/>
                </a:solidFill>
                <a:latin typeface="Calibri" pitchFamily="34" charset="0"/>
                <a:ea typeface="Calibri" pitchFamily="34" charset="-122"/>
                <a:cs typeface="Calibri" pitchFamily="34" charset="-120"/>
              </a:rPr>
              <a:t>Retained external experts (IR retainer)</a:t>
            </a:r>
            <a:endParaRPr lang="en-US" sz="1150" dirty="0"/>
          </a:p>
        </p:txBody>
      </p:sp>
      <p:sp>
        <p:nvSpPr>
          <p:cNvPr id="10" name="Text 8"/>
          <p:cNvSpPr txBox="1"/>
          <p:nvPr/>
        </p:nvSpPr>
        <p:spPr>
          <a:xfrm>
            <a:off x="4526280" y="2834640"/>
            <a:ext cx="2331720" cy="914400"/>
          </a:xfrm>
          <a:prstGeom prst="rect">
            <a:avLst/>
          </a:prstGeom>
          <a:noFill/>
          <a:ln/>
        </p:spPr>
        <p:txBody>
          <a:bodyPr wrap="square" lIns="0" tIns="0" rIns="0" bIns="0" rtlCol="0" anchor="ctr"/>
          <a:lstStyle/>
          <a:p>
            <a:pPr algn="l" indent="0" marL="0">
              <a:lnSpc>
                <a:spcPct val="115000"/>
              </a:lnSpc>
              <a:buNone/>
            </a:pPr>
            <a:r>
              <a:rPr lang="en-US" sz="1150" dirty="0">
                <a:solidFill>
                  <a:srgbClr val="1E2761"/>
                </a:solidFill>
                <a:latin typeface="Calibri" pitchFamily="34" charset="0"/>
                <a:ea typeface="Calibri" pitchFamily="34" charset="-122"/>
                <a:cs typeface="Calibri" pitchFamily="34" charset="-120"/>
              </a:rPr>
              <a:t>Peer &amp; competitor intel-sharing, mutual aid</a:t>
            </a:r>
            <a:endParaRPr lang="en-US" sz="1150" dirty="0"/>
          </a:p>
        </p:txBody>
      </p:sp>
      <p:sp>
        <p:nvSpPr>
          <p:cNvPr id="11" name="Text 9"/>
          <p:cNvSpPr txBox="1"/>
          <p:nvPr/>
        </p:nvSpPr>
        <p:spPr>
          <a:xfrm>
            <a:off x="4160520" y="5166360"/>
            <a:ext cx="3017520" cy="914400"/>
          </a:xfrm>
          <a:prstGeom prst="rect">
            <a:avLst/>
          </a:prstGeom>
          <a:noFill/>
          <a:ln/>
        </p:spPr>
        <p:txBody>
          <a:bodyPr wrap="square" lIns="0" tIns="0" rIns="0" bIns="0" rtlCol="0" anchor="ctr"/>
          <a:lstStyle/>
          <a:p>
            <a:pPr algn="l" indent="0" marL="0">
              <a:lnSpc>
                <a:spcPct val="115000"/>
              </a:lnSpc>
              <a:buNone/>
            </a:pPr>
            <a:r>
              <a:rPr lang="en-US" sz="1150" dirty="0">
                <a:solidFill>
                  <a:srgbClr val="1E2761"/>
                </a:solidFill>
                <a:latin typeface="Calibri" pitchFamily="34" charset="0"/>
                <a:ea typeface="Calibri" pitchFamily="34" charset="-122"/>
                <a:cs typeface="Calibri" pitchFamily="34" charset="-120"/>
              </a:rPr>
              <a:t>Law enforcement / regulators / sector ISAC</a:t>
            </a:r>
            <a:endParaRPr lang="en-US" sz="1150" dirty="0"/>
          </a:p>
        </p:txBody>
      </p:sp>
      <p:sp>
        <p:nvSpPr>
          <p:cNvPr id="12" name="Text 10"/>
          <p:cNvSpPr txBox="1"/>
          <p:nvPr/>
        </p:nvSpPr>
        <p:spPr>
          <a:xfrm>
            <a:off x="7223760" y="2103120"/>
            <a:ext cx="4297680" cy="292608"/>
          </a:xfrm>
          <a:prstGeom prst="rect">
            <a:avLst/>
          </a:prstGeom>
          <a:noFill/>
          <a:ln/>
        </p:spPr>
        <p:txBody>
          <a:bodyPr wrap="square" lIns="0" tIns="0" rIns="0" bIns="0" rtlCol="0" anchor="ctr"/>
          <a:lstStyle/>
          <a:p>
            <a:pPr indent="0" marL="0">
              <a:buNone/>
            </a:pPr>
            <a:r>
              <a:rPr lang="en-US" sz="1200" b="1" spc="100" kern="0" dirty="0">
                <a:solidFill>
                  <a:srgbClr val="C97A2B"/>
                </a:solidFill>
                <a:latin typeface="Calibri" pitchFamily="34" charset="0"/>
                <a:ea typeface="Calibri" pitchFamily="34" charset="-122"/>
                <a:cs typeface="Calibri" pitchFamily="34" charset="-120"/>
              </a:rPr>
              <a:t>DECIDE THIS BEFORE YOU NEED IT</a:t>
            </a:r>
            <a:endParaRPr lang="en-US" sz="1200" dirty="0"/>
          </a:p>
        </p:txBody>
      </p:sp>
      <p:sp>
        <p:nvSpPr>
          <p:cNvPr id="13" name="Shape 11"/>
          <p:cNvSpPr/>
          <p:nvPr/>
        </p:nvSpPr>
        <p:spPr>
          <a:xfrm>
            <a:off x="7223760" y="2468880"/>
            <a:ext cx="4297680" cy="548640"/>
          </a:xfrm>
          <a:prstGeom prst="roundRect">
            <a:avLst>
              <a:gd name="adj" fmla="val 8333"/>
            </a:avLst>
          </a:prstGeom>
          <a:solidFill>
            <a:srgbClr val="EEF3FD"/>
          </a:solidFill>
          <a:ln/>
        </p:spPr>
      </p:sp>
      <p:sp>
        <p:nvSpPr>
          <p:cNvPr id="14" name="Text 12"/>
          <p:cNvSpPr txBox="1"/>
          <p:nvPr/>
        </p:nvSpPr>
        <p:spPr>
          <a:xfrm>
            <a:off x="7406640" y="2468880"/>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Named owner for isolating or taking a system offline — and they know it’s them</a:t>
            </a:r>
            <a:endParaRPr lang="en-US" sz="1080" dirty="0"/>
          </a:p>
        </p:txBody>
      </p:sp>
      <p:sp>
        <p:nvSpPr>
          <p:cNvPr id="15" name="Shape 13"/>
          <p:cNvSpPr/>
          <p:nvPr/>
        </p:nvSpPr>
        <p:spPr>
          <a:xfrm>
            <a:off x="7223760" y="3090672"/>
            <a:ext cx="4297680" cy="548640"/>
          </a:xfrm>
          <a:prstGeom prst="roundRect">
            <a:avLst>
              <a:gd name="adj" fmla="val 8333"/>
            </a:avLst>
          </a:prstGeom>
          <a:solidFill>
            <a:srgbClr val="EEF3FD"/>
          </a:solidFill>
          <a:ln/>
        </p:spPr>
      </p:sp>
      <p:sp>
        <p:nvSpPr>
          <p:cNvPr id="16" name="Text 14"/>
          <p:cNvSpPr txBox="1"/>
          <p:nvPr/>
        </p:nvSpPr>
        <p:spPr>
          <a:xfrm>
            <a:off x="7406640" y="3090672"/>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A pre-agreed ransom-payment stance, decided outside the heat of the moment</a:t>
            </a:r>
            <a:endParaRPr lang="en-US" sz="1080" dirty="0"/>
          </a:p>
        </p:txBody>
      </p:sp>
      <p:sp>
        <p:nvSpPr>
          <p:cNvPr id="17" name="Shape 15"/>
          <p:cNvSpPr/>
          <p:nvPr/>
        </p:nvSpPr>
        <p:spPr>
          <a:xfrm>
            <a:off x="7223760" y="3712464"/>
            <a:ext cx="4297680" cy="548640"/>
          </a:xfrm>
          <a:prstGeom prst="roundRect">
            <a:avLst>
              <a:gd name="adj" fmla="val 8333"/>
            </a:avLst>
          </a:prstGeom>
          <a:solidFill>
            <a:srgbClr val="EEF3FD"/>
          </a:solidFill>
          <a:ln/>
        </p:spPr>
      </p:sp>
      <p:sp>
        <p:nvSpPr>
          <p:cNvPr id="18" name="Text 16"/>
          <p:cNvSpPr txBox="1"/>
          <p:nvPr/>
        </p:nvSpPr>
        <p:spPr>
          <a:xfrm>
            <a:off x="7406640" y="3712464"/>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A separate, low-visibility channel to coordinate IR &amp; leadership if the corporate environment itself is compromised</a:t>
            </a:r>
            <a:endParaRPr lang="en-US" sz="1080" dirty="0"/>
          </a:p>
        </p:txBody>
      </p:sp>
      <p:sp>
        <p:nvSpPr>
          <p:cNvPr id="19" name="Shape 17"/>
          <p:cNvSpPr/>
          <p:nvPr/>
        </p:nvSpPr>
        <p:spPr>
          <a:xfrm>
            <a:off x="7223760" y="4334256"/>
            <a:ext cx="4297680" cy="548640"/>
          </a:xfrm>
          <a:prstGeom prst="roundRect">
            <a:avLst>
              <a:gd name="adj" fmla="val 8333"/>
            </a:avLst>
          </a:prstGeom>
          <a:solidFill>
            <a:srgbClr val="EEF3FD"/>
          </a:solidFill>
          <a:ln/>
        </p:spPr>
      </p:sp>
      <p:sp>
        <p:nvSpPr>
          <p:cNvPr id="20" name="Text 18"/>
          <p:cNvSpPr txBox="1"/>
          <p:nvPr/>
        </p:nvSpPr>
        <p:spPr>
          <a:xfrm>
            <a:off x="7406640" y="4334256"/>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A roster of people with IR-useful skills outside their normal role — “cooks become firefighters”</a:t>
            </a:r>
            <a:endParaRPr lang="en-US" sz="1080" dirty="0"/>
          </a:p>
        </p:txBody>
      </p:sp>
      <p:sp>
        <p:nvSpPr>
          <p:cNvPr id="21" name="Shape 19"/>
          <p:cNvSpPr/>
          <p:nvPr/>
        </p:nvSpPr>
        <p:spPr>
          <a:xfrm>
            <a:off x="7223760" y="4956048"/>
            <a:ext cx="4297680" cy="548640"/>
          </a:xfrm>
          <a:prstGeom prst="roundRect">
            <a:avLst>
              <a:gd name="adj" fmla="val 8333"/>
            </a:avLst>
          </a:prstGeom>
          <a:solidFill>
            <a:srgbClr val="EEF3FD"/>
          </a:solidFill>
          <a:ln/>
        </p:spPr>
      </p:sp>
      <p:sp>
        <p:nvSpPr>
          <p:cNvPr id="22" name="Text 20"/>
          <p:cNvSpPr txBox="1"/>
          <p:nvPr/>
        </p:nvSpPr>
        <p:spPr>
          <a:xfrm>
            <a:off x="7406640" y="4956048"/>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Tabletop exercises (TTXs), run regularly — not once, then filed away</a:t>
            </a:r>
            <a:endParaRPr lang="en-US" sz="1080" dirty="0"/>
          </a:p>
        </p:txBody>
      </p:sp>
      <p:sp>
        <p:nvSpPr>
          <p:cNvPr id="23" name="Shape 21"/>
          <p:cNvSpPr/>
          <p:nvPr/>
        </p:nvSpPr>
        <p:spPr>
          <a:xfrm>
            <a:off x="7223760" y="5577840"/>
            <a:ext cx="4297680" cy="548640"/>
          </a:xfrm>
          <a:prstGeom prst="roundRect">
            <a:avLst>
              <a:gd name="adj" fmla="val 8333"/>
            </a:avLst>
          </a:prstGeom>
          <a:solidFill>
            <a:srgbClr val="EEF3FD"/>
          </a:solidFill>
          <a:ln/>
        </p:spPr>
      </p:sp>
      <p:sp>
        <p:nvSpPr>
          <p:cNvPr id="24" name="Text 22"/>
          <p:cNvSpPr txBox="1"/>
          <p:nvPr/>
        </p:nvSpPr>
        <p:spPr>
          <a:xfrm>
            <a:off x="7406640" y="5577840"/>
            <a:ext cx="3931920" cy="548640"/>
          </a:xfrm>
          <a:prstGeom prst="rect">
            <a:avLst/>
          </a:prstGeom>
          <a:noFill/>
          <a:ln/>
        </p:spPr>
        <p:txBody>
          <a:bodyPr wrap="square" lIns="0" tIns="0" rIns="0" bIns="0" rtlCol="0" anchor="ctr"/>
          <a:lstStyle/>
          <a:p>
            <a:pPr algn="l" indent="0" marL="0">
              <a:lnSpc>
                <a:spcPct val="105000"/>
              </a:lnSpc>
              <a:buNone/>
            </a:pPr>
            <a:r>
              <a:rPr lang="en-US" sz="1080" dirty="0">
                <a:solidFill>
                  <a:srgbClr val="2B2F3A"/>
                </a:solidFill>
                <a:latin typeface="Calibri" pitchFamily="34" charset="0"/>
                <a:ea typeface="Calibri" pitchFamily="34" charset="-122"/>
                <a:cs typeface="Calibri" pitchFamily="34" charset="-120"/>
              </a:rPr>
              <a:t>Authorised voices for regulators, media and customers</a:t>
            </a:r>
            <a:endParaRPr lang="en-US" sz="1080" dirty="0"/>
          </a:p>
        </p:txBody>
      </p:sp>
      <p:sp>
        <p:nvSpPr>
          <p:cNvPr id="25" name="Text 23"/>
          <p:cNvSpPr txBox="1"/>
          <p:nvPr/>
        </p:nvSpPr>
        <p:spPr>
          <a:xfrm>
            <a:off x="685800" y="6172200"/>
            <a:ext cx="10789920" cy="457200"/>
          </a:xfrm>
          <a:prstGeom prst="rect">
            <a:avLst/>
          </a:prstGeom>
          <a:noFill/>
          <a:ln/>
        </p:spPr>
        <p:txBody>
          <a:bodyPr wrap="square" lIns="0" tIns="0" rIns="0" bIns="0" rtlCol="0" anchor="ctr"/>
          <a:lstStyle/>
          <a:p>
            <a:pPr algn="l" indent="0" marL="0">
              <a:lnSpc>
                <a:spcPct val="110000"/>
              </a:lnSpc>
              <a:buNone/>
            </a:pPr>
            <a:r>
              <a:rPr lang="en-US" sz="1200" i="1" dirty="0">
                <a:solidFill>
                  <a:srgbClr val="5B6270"/>
                </a:solidFill>
                <a:latin typeface="Calibri" pitchFamily="34" charset="0"/>
                <a:ea typeface="Calibri" pitchFamily="34" charset="-122"/>
                <a:cs typeface="Calibri" pitchFamily="34" charset="-120"/>
              </a:rPr>
              <a:t>Support often comes from unexpected places — even competitors become allies when a shared threat actor, or shared customer trust, is at stake.</a:t>
            </a:r>
            <a:endParaRPr lang="en-US" sz="1200" dirty="0"/>
          </a:p>
        </p:txBody>
      </p:sp>
      <p:sp>
        <p:nvSpPr>
          <p:cNvPr id="27" name="Text 24"/>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10 / 15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PILLAR 2 OF 3 — RESPONSE</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The Comms Plan Is the Highest-Leverage IR Asset</a:t>
            </a:r>
            <a:endParaRPr lang="en-US" sz="3000" dirty="0"/>
          </a:p>
        </p:txBody>
      </p:sp>
      <p:sp>
        <p:nvSpPr>
          <p:cNvPr id="4" name="Shape 2"/>
          <p:cNvSpPr/>
          <p:nvPr/>
        </p:nvSpPr>
        <p:spPr>
          <a:xfrm>
            <a:off x="4294559" y="2579219"/>
            <a:ext cx="1786201" cy="1124101"/>
          </a:xfrm>
          <a:prstGeom prst="line">
            <a:avLst/>
          </a:prstGeom>
          <a:noFill/>
          <a:ln w="25400">
            <a:solidFill>
              <a:srgbClr val="CADCFC"/>
            </a:solidFill>
            <a:prstDash val="solid"/>
          </a:ln>
        </p:spPr>
      </p:sp>
      <p:sp>
        <p:nvSpPr>
          <p:cNvPr id="5" name="Shape 3"/>
          <p:cNvSpPr/>
          <p:nvPr/>
        </p:nvSpPr>
        <p:spPr>
          <a:xfrm>
            <a:off x="5477266" y="2014119"/>
            <a:ext cx="603494" cy="1689201"/>
          </a:xfrm>
          <a:prstGeom prst="line">
            <a:avLst/>
          </a:prstGeom>
          <a:noFill/>
          <a:ln w="25400">
            <a:solidFill>
              <a:srgbClr val="CADCFC"/>
            </a:solidFill>
            <a:prstDash val="solid"/>
          </a:ln>
        </p:spPr>
      </p:sp>
      <p:sp>
        <p:nvSpPr>
          <p:cNvPr id="6" name="Shape 4"/>
          <p:cNvSpPr/>
          <p:nvPr/>
        </p:nvSpPr>
        <p:spPr>
          <a:xfrm flipH="1">
            <a:off x="6080760" y="2059995"/>
            <a:ext cx="797495" cy="1643325"/>
          </a:xfrm>
          <a:prstGeom prst="line">
            <a:avLst/>
          </a:prstGeom>
          <a:noFill/>
          <a:ln w="25400">
            <a:solidFill>
              <a:srgbClr val="CADCFC"/>
            </a:solidFill>
            <a:prstDash val="solid"/>
          </a:ln>
        </p:spPr>
      </p:sp>
      <p:sp>
        <p:nvSpPr>
          <p:cNvPr id="7" name="Shape 5"/>
          <p:cNvSpPr/>
          <p:nvPr/>
        </p:nvSpPr>
        <p:spPr>
          <a:xfrm flipH="1">
            <a:off x="6080760" y="2700255"/>
            <a:ext cx="1910033" cy="1003065"/>
          </a:xfrm>
          <a:prstGeom prst="line">
            <a:avLst/>
          </a:prstGeom>
          <a:noFill/>
          <a:ln w="25400">
            <a:solidFill>
              <a:srgbClr val="CADCFC"/>
            </a:solidFill>
            <a:prstDash val="solid"/>
          </a:ln>
        </p:spPr>
      </p:sp>
      <p:sp>
        <p:nvSpPr>
          <p:cNvPr id="8" name="Shape 6"/>
          <p:cNvSpPr/>
          <p:nvPr/>
        </p:nvSpPr>
        <p:spPr>
          <a:xfrm>
            <a:off x="6080760" y="3703320"/>
            <a:ext cx="2331720" cy="9144"/>
          </a:xfrm>
          <a:prstGeom prst="line">
            <a:avLst/>
          </a:prstGeom>
          <a:noFill/>
          <a:ln w="25400">
            <a:solidFill>
              <a:srgbClr val="CADCFC"/>
            </a:solidFill>
            <a:prstDash val="solid"/>
          </a:ln>
        </p:spPr>
      </p:sp>
      <p:sp>
        <p:nvSpPr>
          <p:cNvPr id="9" name="Shape 7"/>
          <p:cNvSpPr/>
          <p:nvPr/>
        </p:nvSpPr>
        <p:spPr>
          <a:xfrm>
            <a:off x="6080760" y="3703320"/>
            <a:ext cx="1910033" cy="1003065"/>
          </a:xfrm>
          <a:prstGeom prst="line">
            <a:avLst/>
          </a:prstGeom>
          <a:noFill/>
          <a:ln w="25400">
            <a:solidFill>
              <a:srgbClr val="CADCFC"/>
            </a:solidFill>
            <a:prstDash val="solid"/>
          </a:ln>
        </p:spPr>
      </p:sp>
      <p:sp>
        <p:nvSpPr>
          <p:cNvPr id="10" name="Shape 8"/>
          <p:cNvSpPr/>
          <p:nvPr/>
        </p:nvSpPr>
        <p:spPr>
          <a:xfrm>
            <a:off x="6080760" y="3703320"/>
            <a:ext cx="797495" cy="1643325"/>
          </a:xfrm>
          <a:prstGeom prst="line">
            <a:avLst/>
          </a:prstGeom>
          <a:noFill/>
          <a:ln w="25400">
            <a:solidFill>
              <a:srgbClr val="CADCFC"/>
            </a:solidFill>
            <a:prstDash val="solid"/>
          </a:ln>
        </p:spPr>
      </p:sp>
      <p:sp>
        <p:nvSpPr>
          <p:cNvPr id="11" name="Shape 9"/>
          <p:cNvSpPr/>
          <p:nvPr/>
        </p:nvSpPr>
        <p:spPr>
          <a:xfrm flipH="1">
            <a:off x="5477266" y="3703320"/>
            <a:ext cx="603494" cy="1689201"/>
          </a:xfrm>
          <a:prstGeom prst="line">
            <a:avLst/>
          </a:prstGeom>
          <a:noFill/>
          <a:ln w="25400">
            <a:solidFill>
              <a:srgbClr val="CADCFC"/>
            </a:solidFill>
            <a:prstDash val="solid"/>
          </a:ln>
        </p:spPr>
      </p:sp>
      <p:sp>
        <p:nvSpPr>
          <p:cNvPr id="12" name="Shape 10"/>
          <p:cNvSpPr/>
          <p:nvPr/>
        </p:nvSpPr>
        <p:spPr>
          <a:xfrm flipH="1">
            <a:off x="4294559" y="3703320"/>
            <a:ext cx="1786201" cy="1124101"/>
          </a:xfrm>
          <a:prstGeom prst="line">
            <a:avLst/>
          </a:prstGeom>
          <a:noFill/>
          <a:ln w="25400">
            <a:solidFill>
              <a:srgbClr val="CADCFC"/>
            </a:solidFill>
            <a:prstDash val="solid"/>
          </a:ln>
        </p:spPr>
      </p:sp>
      <p:sp>
        <p:nvSpPr>
          <p:cNvPr id="13" name="Shape 11"/>
          <p:cNvSpPr/>
          <p:nvPr/>
        </p:nvSpPr>
        <p:spPr>
          <a:xfrm>
            <a:off x="3814499" y="2314043"/>
            <a:ext cx="960120" cy="530352"/>
          </a:xfrm>
          <a:prstGeom prst="ellipse">
            <a:avLst/>
          </a:prstGeom>
          <a:solidFill>
            <a:srgbClr val="F7E9D8"/>
          </a:solidFill>
          <a:ln/>
        </p:spPr>
      </p:sp>
      <p:sp>
        <p:nvSpPr>
          <p:cNvPr id="14" name="Text 12"/>
          <p:cNvSpPr txBox="1"/>
          <p:nvPr/>
        </p:nvSpPr>
        <p:spPr>
          <a:xfrm>
            <a:off x="3814499" y="2314043"/>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Employees</a:t>
            </a:r>
            <a:endParaRPr lang="en-US" sz="1000" dirty="0"/>
          </a:p>
        </p:txBody>
      </p:sp>
      <p:sp>
        <p:nvSpPr>
          <p:cNvPr id="15" name="Shape 13"/>
          <p:cNvSpPr/>
          <p:nvPr/>
        </p:nvSpPr>
        <p:spPr>
          <a:xfrm>
            <a:off x="4997206" y="1748943"/>
            <a:ext cx="960120" cy="530352"/>
          </a:xfrm>
          <a:prstGeom prst="ellipse">
            <a:avLst/>
          </a:prstGeom>
          <a:solidFill>
            <a:srgbClr val="F7E9D8"/>
          </a:solidFill>
          <a:ln/>
        </p:spPr>
      </p:sp>
      <p:sp>
        <p:nvSpPr>
          <p:cNvPr id="16" name="Text 14"/>
          <p:cNvSpPr txBox="1"/>
          <p:nvPr/>
        </p:nvSpPr>
        <p:spPr>
          <a:xfrm>
            <a:off x="4997206" y="1748943"/>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Recovery teams</a:t>
            </a:r>
            <a:endParaRPr lang="en-US" sz="1000" dirty="0"/>
          </a:p>
        </p:txBody>
      </p:sp>
      <p:sp>
        <p:nvSpPr>
          <p:cNvPr id="17" name="Shape 15"/>
          <p:cNvSpPr/>
          <p:nvPr/>
        </p:nvSpPr>
        <p:spPr>
          <a:xfrm>
            <a:off x="6398195" y="1794819"/>
            <a:ext cx="960120" cy="530352"/>
          </a:xfrm>
          <a:prstGeom prst="ellipse">
            <a:avLst/>
          </a:prstGeom>
          <a:solidFill>
            <a:srgbClr val="F7E9D8"/>
          </a:solidFill>
          <a:ln/>
        </p:spPr>
      </p:sp>
      <p:sp>
        <p:nvSpPr>
          <p:cNvPr id="18" name="Text 16"/>
          <p:cNvSpPr txBox="1"/>
          <p:nvPr/>
        </p:nvSpPr>
        <p:spPr>
          <a:xfrm>
            <a:off x="6398195" y="1794819"/>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Business leads</a:t>
            </a:r>
            <a:endParaRPr lang="en-US" sz="1000" dirty="0"/>
          </a:p>
        </p:txBody>
      </p:sp>
      <p:sp>
        <p:nvSpPr>
          <p:cNvPr id="19" name="Shape 17"/>
          <p:cNvSpPr/>
          <p:nvPr/>
        </p:nvSpPr>
        <p:spPr>
          <a:xfrm>
            <a:off x="7510733" y="2435079"/>
            <a:ext cx="960120" cy="530352"/>
          </a:xfrm>
          <a:prstGeom prst="ellipse">
            <a:avLst/>
          </a:prstGeom>
          <a:solidFill>
            <a:srgbClr val="F7E9D8"/>
          </a:solidFill>
          <a:ln/>
        </p:spPr>
      </p:sp>
      <p:sp>
        <p:nvSpPr>
          <p:cNvPr id="20" name="Text 18"/>
          <p:cNvSpPr txBox="1"/>
          <p:nvPr/>
        </p:nvSpPr>
        <p:spPr>
          <a:xfrm>
            <a:off x="7510733" y="2435079"/>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System operators</a:t>
            </a:r>
            <a:endParaRPr lang="en-US" sz="1000" dirty="0"/>
          </a:p>
        </p:txBody>
      </p:sp>
      <p:sp>
        <p:nvSpPr>
          <p:cNvPr id="21" name="Shape 19"/>
          <p:cNvSpPr/>
          <p:nvPr/>
        </p:nvSpPr>
        <p:spPr>
          <a:xfrm>
            <a:off x="7932420" y="3438144"/>
            <a:ext cx="960120" cy="530352"/>
          </a:xfrm>
          <a:prstGeom prst="ellipse">
            <a:avLst/>
          </a:prstGeom>
          <a:solidFill>
            <a:srgbClr val="F7E9D8"/>
          </a:solidFill>
          <a:ln/>
        </p:spPr>
      </p:sp>
      <p:sp>
        <p:nvSpPr>
          <p:cNvPr id="22" name="Text 20"/>
          <p:cNvSpPr txBox="1"/>
          <p:nvPr/>
        </p:nvSpPr>
        <p:spPr>
          <a:xfrm>
            <a:off x="7932420" y="3438144"/>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Customers</a:t>
            </a:r>
            <a:endParaRPr lang="en-US" sz="1000" dirty="0"/>
          </a:p>
        </p:txBody>
      </p:sp>
      <p:sp>
        <p:nvSpPr>
          <p:cNvPr id="23" name="Shape 21"/>
          <p:cNvSpPr/>
          <p:nvPr/>
        </p:nvSpPr>
        <p:spPr>
          <a:xfrm>
            <a:off x="7510733" y="4441209"/>
            <a:ext cx="960120" cy="530352"/>
          </a:xfrm>
          <a:prstGeom prst="ellipse">
            <a:avLst/>
          </a:prstGeom>
          <a:solidFill>
            <a:srgbClr val="F7E9D8"/>
          </a:solidFill>
          <a:ln/>
        </p:spPr>
      </p:sp>
      <p:sp>
        <p:nvSpPr>
          <p:cNvPr id="24" name="Text 22"/>
          <p:cNvSpPr txBox="1"/>
          <p:nvPr/>
        </p:nvSpPr>
        <p:spPr>
          <a:xfrm>
            <a:off x="7510733" y="4441209"/>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Regulators</a:t>
            </a:r>
            <a:endParaRPr lang="en-US" sz="1000" dirty="0"/>
          </a:p>
        </p:txBody>
      </p:sp>
      <p:sp>
        <p:nvSpPr>
          <p:cNvPr id="25" name="Shape 23"/>
          <p:cNvSpPr/>
          <p:nvPr/>
        </p:nvSpPr>
        <p:spPr>
          <a:xfrm>
            <a:off x="6398195" y="5081469"/>
            <a:ext cx="960120" cy="530352"/>
          </a:xfrm>
          <a:prstGeom prst="ellipse">
            <a:avLst/>
          </a:prstGeom>
          <a:solidFill>
            <a:srgbClr val="F7E9D8"/>
          </a:solidFill>
          <a:ln/>
        </p:spPr>
      </p:sp>
      <p:sp>
        <p:nvSpPr>
          <p:cNvPr id="26" name="Text 24"/>
          <p:cNvSpPr txBox="1"/>
          <p:nvPr/>
        </p:nvSpPr>
        <p:spPr>
          <a:xfrm>
            <a:off x="6398195" y="5081469"/>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Media</a:t>
            </a:r>
            <a:endParaRPr lang="en-US" sz="1000" dirty="0"/>
          </a:p>
        </p:txBody>
      </p:sp>
      <p:sp>
        <p:nvSpPr>
          <p:cNvPr id="27" name="Shape 25"/>
          <p:cNvSpPr/>
          <p:nvPr/>
        </p:nvSpPr>
        <p:spPr>
          <a:xfrm>
            <a:off x="4997206" y="5127345"/>
            <a:ext cx="960120" cy="530352"/>
          </a:xfrm>
          <a:prstGeom prst="ellipse">
            <a:avLst/>
          </a:prstGeom>
          <a:solidFill>
            <a:srgbClr val="F7E9D8"/>
          </a:solidFill>
          <a:ln/>
        </p:spPr>
      </p:sp>
      <p:sp>
        <p:nvSpPr>
          <p:cNvPr id="28" name="Text 26"/>
          <p:cNvSpPr txBox="1"/>
          <p:nvPr/>
        </p:nvSpPr>
        <p:spPr>
          <a:xfrm>
            <a:off x="4997206" y="5127345"/>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Suppliers</a:t>
            </a:r>
            <a:endParaRPr lang="en-US" sz="1000" dirty="0"/>
          </a:p>
        </p:txBody>
      </p:sp>
      <p:sp>
        <p:nvSpPr>
          <p:cNvPr id="29" name="Shape 27"/>
          <p:cNvSpPr/>
          <p:nvPr/>
        </p:nvSpPr>
        <p:spPr>
          <a:xfrm>
            <a:off x="3814499" y="4562245"/>
            <a:ext cx="960120" cy="530352"/>
          </a:xfrm>
          <a:prstGeom prst="ellipse">
            <a:avLst/>
          </a:prstGeom>
          <a:solidFill>
            <a:srgbClr val="F7E9D8"/>
          </a:solidFill>
          <a:ln/>
        </p:spPr>
      </p:sp>
      <p:sp>
        <p:nvSpPr>
          <p:cNvPr id="30" name="Text 28"/>
          <p:cNvSpPr txBox="1"/>
          <p:nvPr/>
        </p:nvSpPr>
        <p:spPr>
          <a:xfrm>
            <a:off x="3814499" y="4562245"/>
            <a:ext cx="960120" cy="530352"/>
          </a:xfrm>
          <a:prstGeom prst="rect">
            <a:avLst/>
          </a:prstGeom>
          <a:noFill/>
          <a:ln/>
        </p:spPr>
        <p:txBody>
          <a:bodyPr wrap="square" lIns="0" tIns="0" rIns="0" bIns="0" rtlCol="0" anchor="ctr"/>
          <a:lstStyle/>
          <a:p>
            <a:pPr algn="ctr" indent="0" marL="0">
              <a:lnSpc>
                <a:spcPct val="100000"/>
              </a:lnSpc>
              <a:buNone/>
            </a:pPr>
            <a:r>
              <a:rPr lang="en-US" sz="1000" b="1" dirty="0">
                <a:solidFill>
                  <a:srgbClr val="1E2761"/>
                </a:solidFill>
                <a:latin typeface="Calibri" pitchFamily="34" charset="0"/>
                <a:ea typeface="Calibri" pitchFamily="34" charset="-122"/>
                <a:cs typeface="Calibri" pitchFamily="34" charset="-120"/>
              </a:rPr>
              <a:t>Investors / Board</a:t>
            </a:r>
            <a:endParaRPr lang="en-US" sz="1000" dirty="0"/>
          </a:p>
        </p:txBody>
      </p:sp>
      <p:sp>
        <p:nvSpPr>
          <p:cNvPr id="31" name="Shape 29"/>
          <p:cNvSpPr/>
          <p:nvPr/>
        </p:nvSpPr>
        <p:spPr>
          <a:xfrm>
            <a:off x="5303520" y="2926080"/>
            <a:ext cx="1554480" cy="1554480"/>
          </a:xfrm>
          <a:prstGeom prst="ellipse">
            <a:avLst/>
          </a:prstGeom>
          <a:solidFill>
            <a:srgbClr val="1E2761"/>
          </a:solidFill>
          <a:ln/>
        </p:spPr>
      </p:sp>
      <p:sp>
        <p:nvSpPr>
          <p:cNvPr id="32" name="Text 30"/>
          <p:cNvSpPr txBox="1"/>
          <p:nvPr/>
        </p:nvSpPr>
        <p:spPr>
          <a:xfrm>
            <a:off x="5303520" y="3337560"/>
            <a:ext cx="1554480" cy="731520"/>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COMMS</a:t>
            </a:r>
            <a:endParaRPr lang="en-US" sz="1400" dirty="0"/>
          </a:p>
          <a:p>
            <a:pPr algn="ctr" indent="0" marL="0">
              <a:buNone/>
            </a:pPr>
            <a:r>
              <a:rPr lang="en-US" sz="1400" b="1" dirty="0">
                <a:solidFill>
                  <a:srgbClr val="FFFFFF"/>
                </a:solidFill>
                <a:latin typeface="Cambria" pitchFamily="34" charset="0"/>
                <a:ea typeface="Cambria" pitchFamily="34" charset="-122"/>
                <a:cs typeface="Cambria" pitchFamily="34" charset="-120"/>
              </a:rPr>
              <a:t>PLAN</a:t>
            </a:r>
            <a:endParaRPr lang="en-US" sz="1400" dirty="0"/>
          </a:p>
        </p:txBody>
      </p:sp>
      <p:sp>
        <p:nvSpPr>
          <p:cNvPr id="33" name="Shape 31"/>
          <p:cNvSpPr/>
          <p:nvPr/>
        </p:nvSpPr>
        <p:spPr>
          <a:xfrm>
            <a:off x="548640" y="2103120"/>
            <a:ext cx="3017520" cy="3931920"/>
          </a:xfrm>
          <a:prstGeom prst="roundRect">
            <a:avLst>
              <a:gd name="adj" fmla="val 1818"/>
            </a:avLst>
          </a:prstGeom>
          <a:solidFill>
            <a:srgbClr val="EEF3FD"/>
          </a:solidFill>
          <a:ln/>
        </p:spPr>
      </p:sp>
      <p:sp>
        <p:nvSpPr>
          <p:cNvPr id="34" name="Text 32"/>
          <p:cNvSpPr txBox="1"/>
          <p:nvPr/>
        </p:nvSpPr>
        <p:spPr>
          <a:xfrm>
            <a:off x="822960" y="2377440"/>
            <a:ext cx="2468880" cy="3383280"/>
          </a:xfrm>
          <a:prstGeom prst="rect">
            <a:avLst/>
          </a:prstGeom>
          <a:noFill/>
          <a:ln/>
        </p:spPr>
        <p:txBody>
          <a:bodyPr wrap="square" lIns="0" tIns="0" rIns="0" bIns="0" rtlCol="0" anchor="ctr"/>
          <a:lstStyle/>
          <a:p>
            <a:pPr algn="l" indent="0" marL="0">
              <a:lnSpc>
                <a:spcPct val="130000"/>
              </a:lnSpc>
              <a:buNone/>
            </a:pPr>
            <a:r>
              <a:rPr lang="en-US" sz="1500" b="1" i="1" dirty="0">
                <a:solidFill>
                  <a:srgbClr val="1E2761"/>
                </a:solidFill>
                <a:latin typeface="Cambria" pitchFamily="34" charset="0"/>
                <a:ea typeface="Cambria" pitchFamily="34" charset="-122"/>
                <a:cs typeface="Cambria" pitchFamily="34" charset="-120"/>
              </a:rPr>
              <a:t>Uncoordinated, slow or contradictory communication can cause more financial, reputational and time damage than the threat actor’s original action.</a:t>
            </a:r>
            <a:endParaRPr lang="en-US" sz="1500" dirty="0"/>
          </a:p>
        </p:txBody>
      </p:sp>
      <p:sp>
        <p:nvSpPr>
          <p:cNvPr id="36" name="Text 33"/>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11 / 15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PILLAR 3 OF 3 — CULTURE</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Culture Decides Whether the Other Pillars Work</a:t>
            </a:r>
            <a:endParaRPr lang="en-US" sz="3000" dirty="0"/>
          </a:p>
        </p:txBody>
      </p:sp>
      <p:sp>
        <p:nvSpPr>
          <p:cNvPr id="4" name="Shape 2"/>
          <p:cNvSpPr/>
          <p:nvPr/>
        </p:nvSpPr>
        <p:spPr>
          <a:xfrm>
            <a:off x="685800" y="2057400"/>
            <a:ext cx="5212080" cy="502920"/>
          </a:xfrm>
          <a:prstGeom prst="roundRect">
            <a:avLst>
              <a:gd name="adj" fmla="val 9091"/>
            </a:avLst>
          </a:prstGeom>
          <a:solidFill>
            <a:srgbClr val="CADCFC"/>
          </a:solidFill>
          <a:ln/>
        </p:spPr>
      </p:sp>
      <p:sp>
        <p:nvSpPr>
          <p:cNvPr id="5" name="Text 3"/>
          <p:cNvSpPr txBox="1"/>
          <p:nvPr/>
        </p:nvSpPr>
        <p:spPr>
          <a:xfrm>
            <a:off x="685800" y="2057400"/>
            <a:ext cx="5212080" cy="502920"/>
          </a:xfrm>
          <a:prstGeom prst="rect">
            <a:avLst/>
          </a:prstGeom>
          <a:noFill/>
          <a:ln/>
        </p:spPr>
        <p:txBody>
          <a:bodyPr wrap="square" lIns="0" tIns="0" rIns="0" bIns="0" rtlCol="0" anchor="ctr"/>
          <a:lstStyle/>
          <a:p>
            <a:pPr algn="ctr" indent="0" marL="0">
              <a:buNone/>
            </a:pPr>
            <a:r>
              <a:rPr lang="en-US" sz="1500" b="1" dirty="0">
                <a:solidFill>
                  <a:srgbClr val="1E2761"/>
                </a:solidFill>
                <a:latin typeface="Cambria" pitchFamily="34" charset="0"/>
                <a:ea typeface="Cambria" pitchFamily="34" charset="-122"/>
                <a:cs typeface="Cambria" pitchFamily="34" charset="-120"/>
              </a:rPr>
              <a:t>WHAT BREAKS IT</a:t>
            </a:r>
            <a:endParaRPr lang="en-US" sz="1500" dirty="0"/>
          </a:p>
        </p:txBody>
      </p:sp>
      <p:sp>
        <p:nvSpPr>
          <p:cNvPr id="6" name="Shape 4"/>
          <p:cNvSpPr/>
          <p:nvPr/>
        </p:nvSpPr>
        <p:spPr>
          <a:xfrm>
            <a:off x="685800" y="2697480"/>
            <a:ext cx="5212080" cy="658368"/>
          </a:xfrm>
          <a:prstGeom prst="roundRect">
            <a:avLst>
              <a:gd name="adj" fmla="val 6944"/>
            </a:avLst>
          </a:prstGeom>
          <a:solidFill>
            <a:srgbClr val="EEF3FD"/>
          </a:solidFill>
          <a:ln/>
        </p:spPr>
      </p:sp>
      <p:sp>
        <p:nvSpPr>
          <p:cNvPr id="7" name="Text 5"/>
          <p:cNvSpPr txBox="1"/>
          <p:nvPr/>
        </p:nvSpPr>
        <p:spPr>
          <a:xfrm>
            <a:off x="914400" y="269748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Risk appetite quietly erodes whenever security competes with speed-to-revenue</a:t>
            </a:r>
            <a:endParaRPr lang="en-US" sz="1150" dirty="0"/>
          </a:p>
        </p:txBody>
      </p:sp>
      <p:sp>
        <p:nvSpPr>
          <p:cNvPr id="8" name="Shape 6"/>
          <p:cNvSpPr/>
          <p:nvPr/>
        </p:nvSpPr>
        <p:spPr>
          <a:xfrm>
            <a:off x="685800" y="3474720"/>
            <a:ext cx="5212080" cy="658368"/>
          </a:xfrm>
          <a:prstGeom prst="roundRect">
            <a:avLst>
              <a:gd name="adj" fmla="val 6944"/>
            </a:avLst>
          </a:prstGeom>
          <a:solidFill>
            <a:srgbClr val="EEF3FD"/>
          </a:solidFill>
          <a:ln/>
        </p:spPr>
      </p:sp>
      <p:sp>
        <p:nvSpPr>
          <p:cNvPr id="9" name="Text 7"/>
          <p:cNvSpPr txBox="1"/>
          <p:nvPr/>
        </p:nvSpPr>
        <p:spPr>
          <a:xfrm>
            <a:off x="914400" y="347472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“We’ve always done it this way” / “it’s been fine for 10 years”</a:t>
            </a:r>
            <a:endParaRPr lang="en-US" sz="1150" dirty="0"/>
          </a:p>
        </p:txBody>
      </p:sp>
      <p:sp>
        <p:nvSpPr>
          <p:cNvPr id="10" name="Shape 8"/>
          <p:cNvSpPr/>
          <p:nvPr/>
        </p:nvSpPr>
        <p:spPr>
          <a:xfrm>
            <a:off x="685800" y="4251960"/>
            <a:ext cx="5212080" cy="658368"/>
          </a:xfrm>
          <a:prstGeom prst="roundRect">
            <a:avLst>
              <a:gd name="adj" fmla="val 6944"/>
            </a:avLst>
          </a:prstGeom>
          <a:solidFill>
            <a:srgbClr val="EEF3FD"/>
          </a:solidFill>
          <a:ln/>
        </p:spPr>
      </p:sp>
      <p:sp>
        <p:nvSpPr>
          <p:cNvPr id="11" name="Text 9"/>
          <p:cNvSpPr txBox="1"/>
          <p:nvPr/>
        </p:nvSpPr>
        <p:spPr>
          <a:xfrm>
            <a:off x="914400" y="425196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Security engaged late — treated as a gate, not a partner</a:t>
            </a:r>
            <a:endParaRPr lang="en-US" sz="1150" dirty="0"/>
          </a:p>
        </p:txBody>
      </p:sp>
      <p:sp>
        <p:nvSpPr>
          <p:cNvPr id="12" name="Shape 10"/>
          <p:cNvSpPr/>
          <p:nvPr/>
        </p:nvSpPr>
        <p:spPr>
          <a:xfrm>
            <a:off x="685800" y="5029200"/>
            <a:ext cx="5212080" cy="658368"/>
          </a:xfrm>
          <a:prstGeom prst="roundRect">
            <a:avLst>
              <a:gd name="adj" fmla="val 6944"/>
            </a:avLst>
          </a:prstGeom>
          <a:solidFill>
            <a:srgbClr val="EEF3FD"/>
          </a:solidFill>
          <a:ln/>
        </p:spPr>
      </p:sp>
      <p:sp>
        <p:nvSpPr>
          <p:cNvPr id="13" name="Text 11"/>
          <p:cNvSpPr txBox="1"/>
          <p:nvPr/>
        </p:nvSpPr>
        <p:spPr>
          <a:xfrm>
            <a:off x="914400" y="502920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People bypass controls or under-report rather than engage security</a:t>
            </a:r>
            <a:endParaRPr lang="en-US" sz="1150" dirty="0"/>
          </a:p>
        </p:txBody>
      </p:sp>
      <p:sp>
        <p:nvSpPr>
          <p:cNvPr id="14" name="Shape 12"/>
          <p:cNvSpPr/>
          <p:nvPr/>
        </p:nvSpPr>
        <p:spPr>
          <a:xfrm>
            <a:off x="685800" y="5806440"/>
            <a:ext cx="5212080" cy="658368"/>
          </a:xfrm>
          <a:prstGeom prst="roundRect">
            <a:avLst>
              <a:gd name="adj" fmla="val 6944"/>
            </a:avLst>
          </a:prstGeom>
          <a:solidFill>
            <a:srgbClr val="EEF3FD"/>
          </a:solidFill>
          <a:ln/>
        </p:spPr>
      </p:sp>
      <p:sp>
        <p:nvSpPr>
          <p:cNvPr id="15" name="Text 13"/>
          <p:cNvSpPr txBox="1"/>
          <p:nvPr/>
        </p:nvSpPr>
        <p:spPr>
          <a:xfrm>
            <a:off x="914400" y="580644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Information is protected and siloed instead of shared and escalated</a:t>
            </a:r>
            <a:endParaRPr lang="en-US" sz="1150" dirty="0"/>
          </a:p>
        </p:txBody>
      </p:sp>
      <p:sp>
        <p:nvSpPr>
          <p:cNvPr id="16" name="Shape 14"/>
          <p:cNvSpPr/>
          <p:nvPr/>
        </p:nvSpPr>
        <p:spPr>
          <a:xfrm>
            <a:off x="6263640" y="2057400"/>
            <a:ext cx="5212080" cy="502920"/>
          </a:xfrm>
          <a:prstGeom prst="roundRect">
            <a:avLst>
              <a:gd name="adj" fmla="val 9091"/>
            </a:avLst>
          </a:prstGeom>
          <a:solidFill>
            <a:srgbClr val="F7E9D8"/>
          </a:solidFill>
          <a:ln/>
        </p:spPr>
      </p:sp>
      <p:sp>
        <p:nvSpPr>
          <p:cNvPr id="17" name="Text 15"/>
          <p:cNvSpPr txBox="1"/>
          <p:nvPr/>
        </p:nvSpPr>
        <p:spPr>
          <a:xfrm>
            <a:off x="6263640" y="2057400"/>
            <a:ext cx="5212080" cy="502920"/>
          </a:xfrm>
          <a:prstGeom prst="rect">
            <a:avLst/>
          </a:prstGeom>
          <a:noFill/>
          <a:ln/>
        </p:spPr>
        <p:txBody>
          <a:bodyPr wrap="square" lIns="0" tIns="0" rIns="0" bIns="0" rtlCol="0" anchor="ctr"/>
          <a:lstStyle/>
          <a:p>
            <a:pPr algn="ctr" indent="0" marL="0">
              <a:buNone/>
            </a:pPr>
            <a:r>
              <a:rPr lang="en-US" sz="1500" b="1" dirty="0">
                <a:solidFill>
                  <a:srgbClr val="C97A2B"/>
                </a:solidFill>
                <a:latin typeface="Cambria" pitchFamily="34" charset="0"/>
                <a:ea typeface="Cambria" pitchFamily="34" charset="-122"/>
                <a:cs typeface="Cambria" pitchFamily="34" charset="-120"/>
              </a:rPr>
              <a:t>WHAT FIXES IT</a:t>
            </a:r>
            <a:endParaRPr lang="en-US" sz="1500" dirty="0"/>
          </a:p>
        </p:txBody>
      </p:sp>
      <p:sp>
        <p:nvSpPr>
          <p:cNvPr id="18" name="Shape 16"/>
          <p:cNvSpPr/>
          <p:nvPr/>
        </p:nvSpPr>
        <p:spPr>
          <a:xfrm>
            <a:off x="6263640" y="2697480"/>
            <a:ext cx="5212080" cy="658368"/>
          </a:xfrm>
          <a:prstGeom prst="roundRect">
            <a:avLst>
              <a:gd name="adj" fmla="val 6944"/>
            </a:avLst>
          </a:prstGeom>
          <a:solidFill>
            <a:srgbClr val="EEF3FD"/>
          </a:solidFill>
          <a:ln/>
        </p:spPr>
      </p:sp>
      <p:sp>
        <p:nvSpPr>
          <p:cNvPr id="19" name="Text 17"/>
          <p:cNvSpPr txBox="1"/>
          <p:nvPr/>
        </p:nvSpPr>
        <p:spPr>
          <a:xfrm>
            <a:off x="6492240" y="269748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Leadership visibly protects the agreed risk appetite, even under commercial pressure</a:t>
            </a:r>
            <a:endParaRPr lang="en-US" sz="1150" dirty="0"/>
          </a:p>
        </p:txBody>
      </p:sp>
      <p:sp>
        <p:nvSpPr>
          <p:cNvPr id="20" name="Shape 18"/>
          <p:cNvSpPr/>
          <p:nvPr/>
        </p:nvSpPr>
        <p:spPr>
          <a:xfrm>
            <a:off x="6263640" y="3474720"/>
            <a:ext cx="5212080" cy="658368"/>
          </a:xfrm>
          <a:prstGeom prst="roundRect">
            <a:avLst>
              <a:gd name="adj" fmla="val 6944"/>
            </a:avLst>
          </a:prstGeom>
          <a:solidFill>
            <a:srgbClr val="EEF3FD"/>
          </a:solidFill>
          <a:ln/>
        </p:spPr>
      </p:sp>
      <p:sp>
        <p:nvSpPr>
          <p:cNvPr id="21" name="Text 19"/>
          <p:cNvSpPr txBox="1"/>
          <p:nvPr/>
        </p:nvSpPr>
        <p:spPr>
          <a:xfrm>
            <a:off x="6492240" y="347472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Security is resourced and timed into projects from day one</a:t>
            </a:r>
            <a:endParaRPr lang="en-US" sz="1150" dirty="0"/>
          </a:p>
        </p:txBody>
      </p:sp>
      <p:sp>
        <p:nvSpPr>
          <p:cNvPr id="22" name="Shape 20"/>
          <p:cNvSpPr/>
          <p:nvPr/>
        </p:nvSpPr>
        <p:spPr>
          <a:xfrm>
            <a:off x="6263640" y="4251960"/>
            <a:ext cx="5212080" cy="658368"/>
          </a:xfrm>
          <a:prstGeom prst="roundRect">
            <a:avLst>
              <a:gd name="adj" fmla="val 6944"/>
            </a:avLst>
          </a:prstGeom>
          <a:solidFill>
            <a:srgbClr val="EEF3FD"/>
          </a:solidFill>
          <a:ln/>
        </p:spPr>
      </p:sp>
      <p:sp>
        <p:nvSpPr>
          <p:cNvPr id="23" name="Text 21"/>
          <p:cNvSpPr txBox="1"/>
          <p:nvPr/>
        </p:nvSpPr>
        <p:spPr>
          <a:xfrm>
            <a:off x="6492240" y="425196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Escalation is fast and blameless — reporting a problem is rewarded, not punished</a:t>
            </a:r>
            <a:endParaRPr lang="en-US" sz="1150" dirty="0"/>
          </a:p>
        </p:txBody>
      </p:sp>
      <p:sp>
        <p:nvSpPr>
          <p:cNvPr id="24" name="Shape 22"/>
          <p:cNvSpPr/>
          <p:nvPr/>
        </p:nvSpPr>
        <p:spPr>
          <a:xfrm>
            <a:off x="6263640" y="5029200"/>
            <a:ext cx="5212080" cy="658368"/>
          </a:xfrm>
          <a:prstGeom prst="roundRect">
            <a:avLst>
              <a:gd name="adj" fmla="val 6944"/>
            </a:avLst>
          </a:prstGeom>
          <a:solidFill>
            <a:srgbClr val="EEF3FD"/>
          </a:solidFill>
          <a:ln/>
        </p:spPr>
      </p:sp>
      <p:sp>
        <p:nvSpPr>
          <p:cNvPr id="25" name="Text 23"/>
          <p:cNvSpPr txBox="1"/>
          <p:nvPr/>
        </p:nvSpPr>
        <p:spPr>
          <a:xfrm>
            <a:off x="6492240" y="502920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Day-to-day secure behaviour (locking screens, badges, reporting) is modelled from the top</a:t>
            </a:r>
            <a:endParaRPr lang="en-US" sz="1150" dirty="0"/>
          </a:p>
        </p:txBody>
      </p:sp>
      <p:sp>
        <p:nvSpPr>
          <p:cNvPr id="26" name="Shape 24"/>
          <p:cNvSpPr/>
          <p:nvPr/>
        </p:nvSpPr>
        <p:spPr>
          <a:xfrm>
            <a:off x="6263640" y="5806440"/>
            <a:ext cx="5212080" cy="658368"/>
          </a:xfrm>
          <a:prstGeom prst="roundRect">
            <a:avLst>
              <a:gd name="adj" fmla="val 6944"/>
            </a:avLst>
          </a:prstGeom>
          <a:solidFill>
            <a:srgbClr val="EEF3FD"/>
          </a:solidFill>
          <a:ln/>
        </p:spPr>
      </p:sp>
      <p:sp>
        <p:nvSpPr>
          <p:cNvPr id="27" name="Text 25"/>
          <p:cNvSpPr txBox="1"/>
          <p:nvPr/>
        </p:nvSpPr>
        <p:spPr>
          <a:xfrm>
            <a:off x="6492240" y="5806440"/>
            <a:ext cx="4754880" cy="658368"/>
          </a:xfrm>
          <a:prstGeom prst="rect">
            <a:avLst/>
          </a:prstGeom>
          <a:noFill/>
          <a:ln/>
        </p:spPr>
        <p:txBody>
          <a:bodyPr wrap="square" lIns="0" tIns="0" rIns="0" bIns="0" rtlCol="0" anchor="ctr"/>
          <a:lstStyle/>
          <a:p>
            <a:pPr algn="l" indent="0" marL="0">
              <a:lnSpc>
                <a:spcPct val="110000"/>
              </a:lnSpc>
              <a:buNone/>
            </a:pPr>
            <a:r>
              <a:rPr lang="en-US" sz="1150" dirty="0">
                <a:solidFill>
                  <a:srgbClr val="2B2F3A"/>
                </a:solidFill>
                <a:latin typeface="Calibri" pitchFamily="34" charset="0"/>
                <a:ea typeface="Calibri" pitchFamily="34" charset="-122"/>
                <a:cs typeface="Calibri" pitchFamily="34" charset="-120"/>
              </a:rPr>
              <a:t>InfoSec is embedded in every function, at every level — not a separate silo you escalate to</a:t>
            </a:r>
            <a:endParaRPr lang="en-US" sz="1150" dirty="0"/>
          </a:p>
        </p:txBody>
      </p:sp>
      <p:sp>
        <p:nvSpPr>
          <p:cNvPr id="29" name="Text 26"/>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12 / 15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WHAT THIS ACTUALLY COSTS</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This Requires Sustained, Not One-Off, Investment</a:t>
            </a:r>
            <a:endParaRPr lang="en-US" sz="3000" dirty="0"/>
          </a:p>
        </p:txBody>
      </p:sp>
      <p:graphicFrame>
        <p:nvGraphicFramePr>
          <p:cNvPr id="4" name="Chart 0" descr=""/>
          <p:cNvGraphicFramePr/>
          <p:nvPr/>
        </p:nvGraphicFramePr>
        <p:xfrm>
          <a:off x="548640" y="1920240"/>
          <a:ext cx="6949440" cy="384048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5257800" y="1508760"/>
            <a:ext cx="2103120" cy="411480"/>
          </a:xfrm>
          <a:prstGeom prst="roundRect">
            <a:avLst>
              <a:gd name="adj" fmla="val 50000"/>
            </a:avLst>
          </a:prstGeom>
          <a:solidFill>
            <a:srgbClr val="C97A2B"/>
          </a:solidFill>
          <a:ln/>
        </p:spPr>
      </p:sp>
      <p:sp>
        <p:nvSpPr>
          <p:cNvPr id="6" name="Text 3"/>
          <p:cNvSpPr txBox="1"/>
          <p:nvPr/>
        </p:nvSpPr>
        <p:spPr>
          <a:xfrm>
            <a:off x="5257800" y="1508760"/>
            <a:ext cx="2103120" cy="411480"/>
          </a:xfrm>
          <a:prstGeom prst="rect">
            <a:avLst/>
          </a:prstGeom>
          <a:noFill/>
          <a:ln/>
        </p:spPr>
        <p:txBody>
          <a:bodyPr wrap="square" lIns="0" tIns="0" rIns="0" bIns="0" rtlCol="0" anchor="ctr"/>
          <a:lstStyle/>
          <a:p>
            <a:pPr algn="ctr" indent="0" marL="0">
              <a:buNone/>
            </a:pPr>
            <a:r>
              <a:rPr lang="en-US" sz="1150" b="1" dirty="0">
                <a:solidFill>
                  <a:srgbClr val="FFFFFF"/>
                </a:solidFill>
                <a:latin typeface="Calibri" pitchFamily="34" charset="0"/>
                <a:ea typeface="Calibri" pitchFamily="34" charset="-122"/>
                <a:cs typeface="Calibri" pitchFamily="34" charset="-120"/>
              </a:rPr>
              <a:t>THE ASK</a:t>
            </a:r>
            <a:endParaRPr lang="en-US" sz="1150" dirty="0"/>
          </a:p>
        </p:txBody>
      </p:sp>
      <p:sp>
        <p:nvSpPr>
          <p:cNvPr id="7" name="Shape 4"/>
          <p:cNvSpPr/>
          <p:nvPr/>
        </p:nvSpPr>
        <p:spPr>
          <a:xfrm>
            <a:off x="7818120" y="1965960"/>
            <a:ext cx="3749040" cy="3749040"/>
          </a:xfrm>
          <a:prstGeom prst="roundRect">
            <a:avLst>
              <a:gd name="adj" fmla="val 1463"/>
            </a:avLst>
          </a:prstGeom>
          <a:solidFill>
            <a:srgbClr val="EEF3FD"/>
          </a:solidFill>
          <a:ln/>
        </p:spPr>
      </p:sp>
      <p:sp>
        <p:nvSpPr>
          <p:cNvPr id="8" name="Text 5"/>
          <p:cNvSpPr txBox="1"/>
          <p:nvPr/>
        </p:nvSpPr>
        <p:spPr>
          <a:xfrm>
            <a:off x="8046720" y="2148840"/>
            <a:ext cx="3291840" cy="960120"/>
          </a:xfrm>
          <a:prstGeom prst="rect">
            <a:avLst/>
          </a:prstGeom>
          <a:noFill/>
          <a:ln/>
        </p:spPr>
        <p:txBody>
          <a:bodyPr wrap="square" lIns="0" tIns="0" rIns="0" bIns="0" rtlCol="0" anchor="ctr"/>
          <a:lstStyle/>
          <a:p>
            <a:pPr algn="l" indent="0" marL="0">
              <a:lnSpc>
                <a:spcPct val="120000"/>
              </a:lnSpc>
              <a:buNone/>
            </a:pPr>
            <a:r>
              <a:rPr lang="en-US" sz="1400" b="1" i="1" dirty="0">
                <a:solidFill>
                  <a:srgbClr val="1E2761"/>
                </a:solidFill>
                <a:latin typeface="Cambria" pitchFamily="34" charset="0"/>
                <a:ea typeface="Cambria" pitchFamily="34" charset="-122"/>
                <a:cs typeface="Cambria" pitchFamily="34" charset="-120"/>
              </a:rPr>
              <a:t>Roughly double current retail-sector spend — sustained, year over year, as a standing cost of doing business.</a:t>
            </a:r>
            <a:endParaRPr lang="en-US" sz="1400" dirty="0"/>
          </a:p>
        </p:txBody>
      </p:sp>
      <p:sp>
        <p:nvSpPr>
          <p:cNvPr id="9" name="Text 6"/>
          <p:cNvSpPr txBox="1"/>
          <p:nvPr/>
        </p:nvSpPr>
        <p:spPr>
          <a:xfrm>
            <a:off x="8046720" y="3200400"/>
            <a:ext cx="3291840" cy="1188720"/>
          </a:xfrm>
          <a:prstGeom prst="rect">
            <a:avLst/>
          </a:prstGeom>
          <a:noFill/>
          <a:ln/>
        </p:spPr>
        <p:txBody>
          <a:bodyPr wrap="square" lIns="0" tIns="0" rIns="0" bIns="0" rtlCol="0" anchor="ctr"/>
          <a:lstStyle/>
          <a:p>
            <a:pPr algn="l" indent="0" marL="0">
              <a:lnSpc>
                <a:spcPct val="120000"/>
              </a:lnSpc>
              <a:buNone/>
            </a:pPr>
            <a:r>
              <a:rPr lang="en-US" sz="1100" dirty="0">
                <a:solidFill>
                  <a:srgbClr val="2B2F3A"/>
                </a:solidFill>
                <a:latin typeface="Calibri" pitchFamily="34" charset="0"/>
                <a:ea typeface="Calibri" pitchFamily="34" charset="-122"/>
                <a:cs typeface="Calibri" pitchFamily="34" charset="-120"/>
              </a:rPr>
              <a:t>Retail is a strategic target now (slide 4), and this budget must fund all three pillars — not just Defence tooling. Treat it as sized to your actual risk, refined with your CISO, not as a fixed formula.</a:t>
            </a:r>
            <a:endParaRPr lang="en-US" sz="1100" dirty="0"/>
          </a:p>
        </p:txBody>
      </p:sp>
      <p:sp>
        <p:nvSpPr>
          <p:cNvPr id="10" name="Shape 7"/>
          <p:cNvSpPr/>
          <p:nvPr/>
        </p:nvSpPr>
        <p:spPr>
          <a:xfrm>
            <a:off x="8046720" y="4462272"/>
            <a:ext cx="3063240" cy="0"/>
          </a:xfrm>
          <a:prstGeom prst="line">
            <a:avLst/>
          </a:prstGeom>
          <a:noFill/>
          <a:ln w="12700">
            <a:solidFill>
              <a:srgbClr val="D8DCE6"/>
            </a:solidFill>
            <a:prstDash val="solid"/>
          </a:ln>
        </p:spPr>
      </p:sp>
      <p:sp>
        <p:nvSpPr>
          <p:cNvPr id="11" name="Text 8"/>
          <p:cNvSpPr txBox="1"/>
          <p:nvPr/>
        </p:nvSpPr>
        <p:spPr>
          <a:xfrm>
            <a:off x="8046720" y="4572000"/>
            <a:ext cx="3291840" cy="1097280"/>
          </a:xfrm>
          <a:prstGeom prst="rect">
            <a:avLst/>
          </a:prstGeom>
          <a:noFill/>
          <a:ln/>
        </p:spPr>
        <p:txBody>
          <a:bodyPr wrap="square" lIns="0" tIns="0" rIns="0" bIns="0" rtlCol="0" anchor="ctr"/>
          <a:lstStyle/>
          <a:p>
            <a:pPr algn="l" indent="0" marL="0">
              <a:lnSpc>
                <a:spcPct val="120000"/>
              </a:lnSpc>
              <a:buNone/>
            </a:pPr>
            <a:r>
              <a:rPr lang="en-US" sz="1100" b="1" i="1" dirty="0">
                <a:solidFill>
                  <a:srgbClr val="C97A2B"/>
                </a:solidFill>
                <a:latin typeface="Calibri" pitchFamily="34" charset="0"/>
                <a:ea typeface="Calibri" pitchFamily="34" charset="-122"/>
                <a:cs typeface="Calibri" pitchFamily="34" charset="-120"/>
              </a:rPr>
              <a:t>This investment devalues quickly: defences work, perceived risk falls, and budget gets quietly cut back — until the gap is wide enough to be hit. Spend has to keep rising just to hold pace with the threat, not rise once and stop.</a:t>
            </a:r>
            <a:endParaRPr lang="en-US" sz="1100" dirty="0"/>
          </a:p>
        </p:txBody>
      </p:sp>
      <p:sp>
        <p:nvSpPr>
          <p:cNvPr id="12" name="Text 9"/>
          <p:cNvSpPr txBox="1"/>
          <p:nvPr/>
        </p:nvSpPr>
        <p:spPr>
          <a:xfrm>
            <a:off x="548640" y="6080760"/>
            <a:ext cx="10789920" cy="320040"/>
          </a:xfrm>
          <a:prstGeom prst="rect">
            <a:avLst/>
          </a:prstGeom>
          <a:noFill/>
          <a:ln/>
        </p:spPr>
        <p:txBody>
          <a:bodyPr wrap="square" lIns="0" tIns="0" rIns="0" bIns="0" rtlCol="0" anchor="ctr"/>
          <a:lstStyle/>
          <a:p>
            <a:pPr algn="l" indent="0" marL="0">
              <a:buNone/>
            </a:pPr>
            <a:r>
              <a:rPr lang="en-US" sz="950" dirty="0">
                <a:solidFill>
                  <a:srgbClr val="5B6270"/>
                </a:solidFill>
                <a:latin typeface="Calibri" pitchFamily="34" charset="0"/>
                <a:ea typeface="Calibri" pitchFamily="34" charset="-122"/>
                <a:cs typeface="Calibri" pitchFamily="34" charset="-120"/>
              </a:rPr>
              <a:t>Sources: RH-ISAC, 2025 retail-sector benchmarking; IANS Research / Artico Search, cross-industry security-spend benchmark.</a:t>
            </a:r>
            <a:endParaRPr lang="en-US" sz="950" dirty="0"/>
          </a:p>
        </p:txBody>
      </p:sp>
      <p:sp>
        <p:nvSpPr>
          <p:cNvPr id="14" name="Text 10"/>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13 / 15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THE BUILDING BLOCKS, IN PRIORITY ORDER</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Get These Foundations in Place, First</a:t>
            </a:r>
            <a:endParaRPr lang="en-US" sz="3000" dirty="0"/>
          </a:p>
        </p:txBody>
      </p:sp>
      <p:sp>
        <p:nvSpPr>
          <p:cNvPr id="4" name="Text 2"/>
          <p:cNvSpPr txBox="1"/>
          <p:nvPr/>
        </p:nvSpPr>
        <p:spPr>
          <a:xfrm>
            <a:off x="685800" y="1280160"/>
            <a:ext cx="10789920" cy="457200"/>
          </a:xfrm>
          <a:prstGeom prst="rect">
            <a:avLst/>
          </a:prstGeom>
          <a:noFill/>
          <a:ln/>
        </p:spPr>
        <p:txBody>
          <a:bodyPr wrap="square" lIns="0" tIns="0" rIns="0" bIns="0" rtlCol="0" anchor="ctr"/>
          <a:lstStyle/>
          <a:p>
            <a:pPr algn="l" indent="0" marL="0">
              <a:lnSpc>
                <a:spcPct val="115000"/>
              </a:lnSpc>
              <a:buNone/>
            </a:pPr>
            <a:r>
              <a:rPr lang="en-US" sz="1300" i="1" dirty="0">
                <a:solidFill>
                  <a:srgbClr val="5B6270"/>
                </a:solidFill>
                <a:latin typeface="Calibri" pitchFamily="34" charset="0"/>
                <a:ea typeface="Calibri" pitchFamily="34" charset="-122"/>
                <a:cs typeface="Calibri" pitchFamily="34" charset="-120"/>
              </a:rPr>
              <a:t>These are the minimum foundations every organisation needs — listed in the order to build them. Each layer depends on the one below it; skipping ahead is how the exercise at the bottom finds nothing useful.</a:t>
            </a:r>
            <a:endParaRPr lang="en-US" sz="1300" dirty="0"/>
          </a:p>
        </p:txBody>
      </p:sp>
      <p:sp>
        <p:nvSpPr>
          <p:cNvPr id="5" name="Shape 3"/>
          <p:cNvSpPr/>
          <p:nvPr/>
        </p:nvSpPr>
        <p:spPr>
          <a:xfrm>
            <a:off x="877824" y="2066544"/>
            <a:ext cx="0" cy="3566160"/>
          </a:xfrm>
          <a:prstGeom prst="line">
            <a:avLst/>
          </a:prstGeom>
          <a:noFill/>
          <a:ln w="25400">
            <a:solidFill>
              <a:srgbClr val="D8DCE8"/>
            </a:solidFill>
            <a:prstDash val="solid"/>
          </a:ln>
        </p:spPr>
      </p:sp>
      <p:sp>
        <p:nvSpPr>
          <p:cNvPr id="6" name="Shape 4"/>
          <p:cNvSpPr/>
          <p:nvPr/>
        </p:nvSpPr>
        <p:spPr>
          <a:xfrm>
            <a:off x="685800" y="1874520"/>
            <a:ext cx="384048" cy="384048"/>
          </a:xfrm>
          <a:prstGeom prst="ellipse">
            <a:avLst/>
          </a:prstGeom>
          <a:solidFill>
            <a:srgbClr val="1E2761"/>
          </a:solidFill>
          <a:ln/>
        </p:spPr>
      </p:sp>
      <p:sp>
        <p:nvSpPr>
          <p:cNvPr id="7" name="Text 5"/>
          <p:cNvSpPr txBox="1"/>
          <p:nvPr/>
        </p:nvSpPr>
        <p:spPr>
          <a:xfrm>
            <a:off x="685800"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1</a:t>
            </a:r>
            <a:endParaRPr lang="en-US" sz="1400" dirty="0"/>
          </a:p>
        </p:txBody>
      </p:sp>
      <p:sp>
        <p:nvSpPr>
          <p:cNvPr id="8" name="Text 6"/>
          <p:cNvSpPr txBox="1"/>
          <p:nvPr/>
        </p:nvSpPr>
        <p:spPr>
          <a:xfrm>
            <a:off x="1280160" y="1847088"/>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Comms Plan</a:t>
            </a:r>
            <a:endParaRPr lang="en-US" sz="1350" dirty="0"/>
          </a:p>
        </p:txBody>
      </p:sp>
      <p:sp>
        <p:nvSpPr>
          <p:cNvPr id="9" name="Text 7"/>
          <p:cNvSpPr txBox="1"/>
          <p:nvPr/>
        </p:nvSpPr>
        <p:spPr>
          <a:xfrm>
            <a:off x="1280160" y="2167128"/>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Pre-agreed channels and messaging for staff, customers, regulators and press — decided before you need them.</a:t>
            </a:r>
            <a:endParaRPr lang="en-US" sz="1100" dirty="0"/>
          </a:p>
        </p:txBody>
      </p:sp>
      <p:sp>
        <p:nvSpPr>
          <p:cNvPr id="10" name="Shape 8"/>
          <p:cNvSpPr/>
          <p:nvPr/>
        </p:nvSpPr>
        <p:spPr>
          <a:xfrm>
            <a:off x="685800" y="2587752"/>
            <a:ext cx="384048" cy="384048"/>
          </a:xfrm>
          <a:prstGeom prst="ellipse">
            <a:avLst/>
          </a:prstGeom>
          <a:solidFill>
            <a:srgbClr val="1E2761"/>
          </a:solidFill>
          <a:ln/>
        </p:spPr>
      </p:sp>
      <p:sp>
        <p:nvSpPr>
          <p:cNvPr id="11" name="Text 9"/>
          <p:cNvSpPr txBox="1"/>
          <p:nvPr/>
        </p:nvSpPr>
        <p:spPr>
          <a:xfrm>
            <a:off x="685800" y="2587752"/>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2</a:t>
            </a:r>
            <a:endParaRPr lang="en-US" sz="1400" dirty="0"/>
          </a:p>
        </p:txBody>
      </p:sp>
      <p:sp>
        <p:nvSpPr>
          <p:cNvPr id="12" name="Text 10"/>
          <p:cNvSpPr txBox="1"/>
          <p:nvPr/>
        </p:nvSpPr>
        <p:spPr>
          <a:xfrm>
            <a:off x="1280160" y="2560320"/>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Data &amp; Process Map (built on CMDB)</a:t>
            </a:r>
            <a:endParaRPr lang="en-US" sz="1350" dirty="0"/>
          </a:p>
        </p:txBody>
      </p:sp>
      <p:sp>
        <p:nvSpPr>
          <p:cNvPr id="13" name="Text 11"/>
          <p:cNvSpPr txBox="1"/>
          <p:nvPr/>
        </p:nvSpPr>
        <p:spPr>
          <a:xfrm>
            <a:off x="1280160" y="2880360"/>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Know what you run, where data lives, and how systems and processes connect to each other.</a:t>
            </a:r>
            <a:endParaRPr lang="en-US" sz="1100" dirty="0"/>
          </a:p>
        </p:txBody>
      </p:sp>
      <p:sp>
        <p:nvSpPr>
          <p:cNvPr id="14" name="Shape 12"/>
          <p:cNvSpPr/>
          <p:nvPr/>
        </p:nvSpPr>
        <p:spPr>
          <a:xfrm>
            <a:off x="685800" y="3300984"/>
            <a:ext cx="384048" cy="384048"/>
          </a:xfrm>
          <a:prstGeom prst="ellipse">
            <a:avLst/>
          </a:prstGeom>
          <a:solidFill>
            <a:srgbClr val="1E2761"/>
          </a:solidFill>
          <a:ln/>
        </p:spPr>
      </p:sp>
      <p:sp>
        <p:nvSpPr>
          <p:cNvPr id="15" name="Text 13"/>
          <p:cNvSpPr txBox="1"/>
          <p:nvPr/>
        </p:nvSpPr>
        <p:spPr>
          <a:xfrm>
            <a:off x="685800" y="3300984"/>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3</a:t>
            </a:r>
            <a:endParaRPr lang="en-US" sz="1400" dirty="0"/>
          </a:p>
        </p:txBody>
      </p:sp>
      <p:sp>
        <p:nvSpPr>
          <p:cNvPr id="16" name="Text 14"/>
          <p:cNvSpPr txBox="1"/>
          <p:nvPr/>
        </p:nvSpPr>
        <p:spPr>
          <a:xfrm>
            <a:off x="1280160" y="3273552"/>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Business Continuity Plan (BCP)</a:t>
            </a:r>
            <a:endParaRPr lang="en-US" sz="1350" dirty="0"/>
          </a:p>
        </p:txBody>
      </p:sp>
      <p:sp>
        <p:nvSpPr>
          <p:cNvPr id="17" name="Text 15"/>
          <p:cNvSpPr txBox="1"/>
          <p:nvPr/>
        </p:nvSpPr>
        <p:spPr>
          <a:xfrm>
            <a:off x="1280160" y="3593592"/>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How the business keeps operating, in some form, while systems are down.</a:t>
            </a:r>
            <a:endParaRPr lang="en-US" sz="1100" dirty="0"/>
          </a:p>
        </p:txBody>
      </p:sp>
      <p:sp>
        <p:nvSpPr>
          <p:cNvPr id="18" name="Shape 16"/>
          <p:cNvSpPr/>
          <p:nvPr/>
        </p:nvSpPr>
        <p:spPr>
          <a:xfrm>
            <a:off x="685800" y="4014216"/>
            <a:ext cx="384048" cy="384048"/>
          </a:xfrm>
          <a:prstGeom prst="ellipse">
            <a:avLst/>
          </a:prstGeom>
          <a:solidFill>
            <a:srgbClr val="1E2761"/>
          </a:solidFill>
          <a:ln/>
        </p:spPr>
      </p:sp>
      <p:sp>
        <p:nvSpPr>
          <p:cNvPr id="19" name="Text 17"/>
          <p:cNvSpPr txBox="1"/>
          <p:nvPr/>
        </p:nvSpPr>
        <p:spPr>
          <a:xfrm>
            <a:off x="685800" y="4014216"/>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4</a:t>
            </a:r>
            <a:endParaRPr lang="en-US" sz="1400" dirty="0"/>
          </a:p>
        </p:txBody>
      </p:sp>
      <p:sp>
        <p:nvSpPr>
          <p:cNvPr id="20" name="Text 18"/>
          <p:cNvSpPr txBox="1"/>
          <p:nvPr/>
        </p:nvSpPr>
        <p:spPr>
          <a:xfrm>
            <a:off x="1280160" y="3986784"/>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Disaster Recovery Plan (supports BCP)</a:t>
            </a:r>
            <a:endParaRPr lang="en-US" sz="1350" dirty="0"/>
          </a:p>
        </p:txBody>
      </p:sp>
      <p:sp>
        <p:nvSpPr>
          <p:cNvPr id="21" name="Text 19"/>
          <p:cNvSpPr txBox="1"/>
          <p:nvPr/>
        </p:nvSpPr>
        <p:spPr>
          <a:xfrm>
            <a:off x="1280160" y="4306824"/>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How you technically restore the systems and data the BCP assumes will come back.</a:t>
            </a:r>
            <a:endParaRPr lang="en-US" sz="1100" dirty="0"/>
          </a:p>
        </p:txBody>
      </p:sp>
      <p:sp>
        <p:nvSpPr>
          <p:cNvPr id="22" name="Shape 20"/>
          <p:cNvSpPr/>
          <p:nvPr/>
        </p:nvSpPr>
        <p:spPr>
          <a:xfrm>
            <a:off x="685800" y="4727448"/>
            <a:ext cx="384048" cy="384048"/>
          </a:xfrm>
          <a:prstGeom prst="ellipse">
            <a:avLst/>
          </a:prstGeom>
          <a:solidFill>
            <a:srgbClr val="1E2761"/>
          </a:solidFill>
          <a:ln/>
        </p:spPr>
      </p:sp>
      <p:sp>
        <p:nvSpPr>
          <p:cNvPr id="23" name="Text 21"/>
          <p:cNvSpPr txBox="1"/>
          <p:nvPr/>
        </p:nvSpPr>
        <p:spPr>
          <a:xfrm>
            <a:off x="685800" y="4727448"/>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5</a:t>
            </a:r>
            <a:endParaRPr lang="en-US" sz="1400" dirty="0"/>
          </a:p>
        </p:txBody>
      </p:sp>
      <p:sp>
        <p:nvSpPr>
          <p:cNvPr id="24" name="Text 22"/>
          <p:cNvSpPr txBox="1"/>
          <p:nvPr/>
        </p:nvSpPr>
        <p:spPr>
          <a:xfrm>
            <a:off x="1280160" y="4700016"/>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Incident Response Plan (for varied threat types)</a:t>
            </a:r>
            <a:endParaRPr lang="en-US" sz="1350" dirty="0"/>
          </a:p>
        </p:txBody>
      </p:sp>
      <p:sp>
        <p:nvSpPr>
          <p:cNvPr id="25" name="Text 23"/>
          <p:cNvSpPr txBox="1"/>
          <p:nvPr/>
        </p:nvSpPr>
        <p:spPr>
          <a:xfrm>
            <a:off x="1280160" y="5020056"/>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The playbook for detecting, containing and eradicating an active threat, tailored to how you're likely to be attacked.</a:t>
            </a:r>
            <a:endParaRPr lang="en-US" sz="1100" dirty="0"/>
          </a:p>
        </p:txBody>
      </p:sp>
      <p:sp>
        <p:nvSpPr>
          <p:cNvPr id="26" name="Shape 24"/>
          <p:cNvSpPr/>
          <p:nvPr/>
        </p:nvSpPr>
        <p:spPr>
          <a:xfrm>
            <a:off x="685800" y="5440680"/>
            <a:ext cx="384048" cy="384048"/>
          </a:xfrm>
          <a:prstGeom prst="ellipse">
            <a:avLst/>
          </a:prstGeom>
          <a:solidFill>
            <a:srgbClr val="1E2761"/>
          </a:solidFill>
          <a:ln/>
        </p:spPr>
      </p:sp>
      <p:sp>
        <p:nvSpPr>
          <p:cNvPr id="27" name="Text 25"/>
          <p:cNvSpPr txBox="1"/>
          <p:nvPr/>
        </p:nvSpPr>
        <p:spPr>
          <a:xfrm>
            <a:off x="685800" y="544068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6</a:t>
            </a:r>
            <a:endParaRPr lang="en-US" sz="1400" dirty="0"/>
          </a:p>
        </p:txBody>
      </p:sp>
      <p:sp>
        <p:nvSpPr>
          <p:cNvPr id="28" name="Text 26"/>
          <p:cNvSpPr txBox="1"/>
          <p:nvPr/>
        </p:nvSpPr>
        <p:spPr>
          <a:xfrm>
            <a:off x="1280160" y="5413248"/>
            <a:ext cx="9966960" cy="310896"/>
          </a:xfrm>
          <a:prstGeom prst="rect">
            <a:avLst/>
          </a:prstGeom>
          <a:noFill/>
          <a:ln/>
        </p:spPr>
        <p:txBody>
          <a:bodyPr wrap="square" lIns="0" tIns="0" rIns="0" bIns="0" rtlCol="0" anchor="ctr"/>
          <a:lstStyle/>
          <a:p>
            <a:pPr algn="l" indent="0" marL="0">
              <a:buNone/>
            </a:pPr>
            <a:r>
              <a:rPr lang="en-US" sz="1350" b="1" dirty="0">
                <a:solidFill>
                  <a:srgbClr val="1E2761"/>
                </a:solidFill>
                <a:latin typeface="Calibri" pitchFamily="34" charset="0"/>
                <a:ea typeface="Calibri" pitchFamily="34" charset="-122"/>
                <a:cs typeface="Calibri" pitchFamily="34" charset="-120"/>
              </a:rPr>
              <a:t>Cyber Incident Tabletop Exercise</a:t>
            </a:r>
            <a:endParaRPr lang="en-US" sz="1350" dirty="0"/>
          </a:p>
        </p:txBody>
      </p:sp>
      <p:sp>
        <p:nvSpPr>
          <p:cNvPr id="29" name="Text 27"/>
          <p:cNvSpPr txBox="1"/>
          <p:nvPr/>
        </p:nvSpPr>
        <p:spPr>
          <a:xfrm>
            <a:off x="1280160" y="5733288"/>
            <a:ext cx="9966960" cy="365760"/>
          </a:xfrm>
          <a:prstGeom prst="rect">
            <a:avLst/>
          </a:prstGeom>
          <a:noFill/>
          <a:ln/>
        </p:spPr>
        <p:txBody>
          <a:bodyPr wrap="square" lIns="0" tIns="0" rIns="0" bIns="0" rtlCol="0" anchor="t"/>
          <a:lstStyle/>
          <a:p>
            <a:pPr algn="l" indent="0" marL="0">
              <a:lnSpc>
                <a:spcPct val="110000"/>
              </a:lnSpc>
              <a:buNone/>
            </a:pPr>
            <a:r>
              <a:rPr lang="en-US" sz="1100" dirty="0">
                <a:solidFill>
                  <a:srgbClr val="5B6270"/>
                </a:solidFill>
                <a:latin typeface="Calibri" pitchFamily="34" charset="0"/>
                <a:ea typeface="Calibri" pitchFamily="34" charset="-122"/>
                <a:cs typeface="Calibri" pitchFamily="34" charset="-120"/>
              </a:rPr>
              <a:t>Tests the incident response plan — and every layer beneath it — across the whole business, not just IT.</a:t>
            </a:r>
            <a:endParaRPr lang="en-US" sz="1100" dirty="0"/>
          </a:p>
        </p:txBody>
      </p:sp>
      <p:sp>
        <p:nvSpPr>
          <p:cNvPr id="31" name="Text 28"/>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14 / 15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41A3D"/>
        </a:solidFill>
      </p:bgPr>
    </p:bg>
    <p:spTree>
      <p:nvGrpSpPr>
        <p:cNvPr id="1" name=""/>
        <p:cNvGrpSpPr/>
        <p:nvPr/>
      </p:nvGrpSpPr>
      <p:grpSpPr>
        <a:xfrm>
          <a:off x="0" y="0"/>
          <a:ext cx="0" cy="0"/>
          <a:chOff x="0" y="0"/>
          <a:chExt cx="0" cy="0"/>
        </a:xfrm>
      </p:grpSpPr>
      <p:sp>
        <p:nvSpPr>
          <p:cNvPr id="2" name="Shape 0"/>
          <p:cNvSpPr/>
          <p:nvPr/>
        </p:nvSpPr>
        <p:spPr>
          <a:xfrm>
            <a:off x="6583680" y="2011680"/>
            <a:ext cx="6217920" cy="6217920"/>
          </a:xfrm>
          <a:prstGeom prst="ellipse">
            <a:avLst/>
          </a:prstGeom>
          <a:ln w="12700">
            <a:solidFill>
              <a:srgbClr val="2B3570"/>
            </a:solidFill>
            <a:prstDash val="solid"/>
          </a:ln>
        </p:spPr>
      </p:sp>
      <p:sp>
        <p:nvSpPr>
          <p:cNvPr id="3" name="Shape 1"/>
          <p:cNvSpPr/>
          <p:nvPr/>
        </p:nvSpPr>
        <p:spPr>
          <a:xfrm>
            <a:off x="7223760" y="2651760"/>
            <a:ext cx="4937760" cy="4937760"/>
          </a:xfrm>
          <a:prstGeom prst="ellipse">
            <a:avLst/>
          </a:prstGeom>
          <a:ln w="12700">
            <a:solidFill>
              <a:srgbClr val="2B3570"/>
            </a:solidFill>
            <a:prstDash val="solid"/>
          </a:ln>
        </p:spPr>
      </p:sp>
      <p:sp>
        <p:nvSpPr>
          <p:cNvPr id="4" name="Shape 2"/>
          <p:cNvSpPr/>
          <p:nvPr/>
        </p:nvSpPr>
        <p:spPr>
          <a:xfrm>
            <a:off x="7863840" y="3291840"/>
            <a:ext cx="3657600" cy="3657600"/>
          </a:xfrm>
          <a:prstGeom prst="ellipse">
            <a:avLst/>
          </a:prstGeom>
          <a:ln w="12700">
            <a:solidFill>
              <a:srgbClr val="2B3570"/>
            </a:solidFill>
            <a:prstDash val="solid"/>
          </a:ln>
        </p:spPr>
      </p:sp>
      <p:sp>
        <p:nvSpPr>
          <p:cNvPr id="5" name="Shape 3"/>
          <p:cNvSpPr/>
          <p:nvPr/>
        </p:nvSpPr>
        <p:spPr>
          <a:xfrm>
            <a:off x="8503920" y="3931920"/>
            <a:ext cx="2377440" cy="2377440"/>
          </a:xfrm>
          <a:prstGeom prst="ellipse">
            <a:avLst/>
          </a:prstGeom>
          <a:ln w="25400">
            <a:solidFill>
              <a:srgbClr val="C97A2B"/>
            </a:solidFill>
            <a:prstDash val="solid"/>
          </a:ln>
        </p:spPr>
      </p:sp>
      <p:sp>
        <p:nvSpPr>
          <p:cNvPr id="6" name="Text 4"/>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ADCFC"/>
                </a:solidFill>
                <a:latin typeface="Calibri" pitchFamily="34" charset="0"/>
                <a:ea typeface="Calibri" pitchFamily="34" charset="-122"/>
                <a:cs typeface="Calibri" pitchFamily="34" charset="-120"/>
              </a:rPr>
              <a:t>CLOSING</a:t>
            </a:r>
            <a:endParaRPr lang="en-US" sz="1200" dirty="0"/>
          </a:p>
        </p:txBody>
      </p:sp>
      <p:sp>
        <p:nvSpPr>
          <p:cNvPr id="7" name="Text 5"/>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FFFFFF"/>
                </a:solidFill>
                <a:latin typeface="Cambria" pitchFamily="34" charset="0"/>
                <a:ea typeface="Cambria" pitchFamily="34" charset="-122"/>
                <a:cs typeface="Cambria" pitchFamily="34" charset="-120"/>
              </a:rPr>
              <a:t>What This Means for You, Starting Now</a:t>
            </a:r>
            <a:endParaRPr lang="en-US" sz="3000" dirty="0"/>
          </a:p>
        </p:txBody>
      </p:sp>
      <p:sp>
        <p:nvSpPr>
          <p:cNvPr id="8" name="Shape 6"/>
          <p:cNvSpPr/>
          <p:nvPr/>
        </p:nvSpPr>
        <p:spPr>
          <a:xfrm>
            <a:off x="685800" y="2002536"/>
            <a:ext cx="365760" cy="365760"/>
          </a:xfrm>
          <a:prstGeom prst="ellipse">
            <a:avLst/>
          </a:prstGeom>
          <a:solidFill>
            <a:srgbClr val="C97A2B"/>
          </a:solidFill>
          <a:ln/>
        </p:spPr>
      </p:sp>
      <p:sp>
        <p:nvSpPr>
          <p:cNvPr id="9" name="Text 7"/>
          <p:cNvSpPr txBox="1"/>
          <p:nvPr/>
        </p:nvSpPr>
        <p:spPr>
          <a:xfrm>
            <a:off x="685800" y="2002536"/>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1</a:t>
            </a:r>
            <a:endParaRPr lang="en-US" sz="1300" dirty="0"/>
          </a:p>
        </p:txBody>
      </p:sp>
      <p:sp>
        <p:nvSpPr>
          <p:cNvPr id="10" name="Text 8"/>
          <p:cNvSpPr txBox="1"/>
          <p:nvPr/>
        </p:nvSpPr>
        <p:spPr>
          <a:xfrm>
            <a:off x="1234440" y="1965960"/>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Accept the premise: compromise is likely, and may already be underway — plan from there, not from hope.</a:t>
            </a:r>
            <a:endParaRPr lang="en-US" sz="1300" dirty="0"/>
          </a:p>
        </p:txBody>
      </p:sp>
      <p:sp>
        <p:nvSpPr>
          <p:cNvPr id="11" name="Shape 9"/>
          <p:cNvSpPr/>
          <p:nvPr/>
        </p:nvSpPr>
        <p:spPr>
          <a:xfrm>
            <a:off x="685800" y="2569464"/>
            <a:ext cx="365760" cy="365760"/>
          </a:xfrm>
          <a:prstGeom prst="ellipse">
            <a:avLst/>
          </a:prstGeom>
          <a:solidFill>
            <a:srgbClr val="C97A2B"/>
          </a:solidFill>
          <a:ln/>
        </p:spPr>
      </p:sp>
      <p:sp>
        <p:nvSpPr>
          <p:cNvPr id="12" name="Text 10"/>
          <p:cNvSpPr txBox="1"/>
          <p:nvPr/>
        </p:nvSpPr>
        <p:spPr>
          <a:xfrm>
            <a:off x="685800" y="2569464"/>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2</a:t>
            </a:r>
            <a:endParaRPr lang="en-US" sz="1300" dirty="0"/>
          </a:p>
        </p:txBody>
      </p:sp>
      <p:sp>
        <p:nvSpPr>
          <p:cNvPr id="13" name="Text 11"/>
          <p:cNvSpPr txBox="1"/>
          <p:nvPr/>
        </p:nvSpPr>
        <p:spPr>
          <a:xfrm>
            <a:off x="1234440" y="2532888"/>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Commit sustained, multi-year budget across Defence, Response and Culture — not a single project.</a:t>
            </a:r>
            <a:endParaRPr lang="en-US" sz="1300" dirty="0"/>
          </a:p>
        </p:txBody>
      </p:sp>
      <p:sp>
        <p:nvSpPr>
          <p:cNvPr id="14" name="Shape 12"/>
          <p:cNvSpPr/>
          <p:nvPr/>
        </p:nvSpPr>
        <p:spPr>
          <a:xfrm>
            <a:off x="685800" y="3136392"/>
            <a:ext cx="365760" cy="365760"/>
          </a:xfrm>
          <a:prstGeom prst="ellipse">
            <a:avLst/>
          </a:prstGeom>
          <a:solidFill>
            <a:srgbClr val="C97A2B"/>
          </a:solidFill>
          <a:ln/>
        </p:spPr>
      </p:sp>
      <p:sp>
        <p:nvSpPr>
          <p:cNvPr id="15" name="Text 13"/>
          <p:cNvSpPr txBox="1"/>
          <p:nvPr/>
        </p:nvSpPr>
        <p:spPr>
          <a:xfrm>
            <a:off x="685800" y="3136392"/>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3</a:t>
            </a:r>
            <a:endParaRPr lang="en-US" sz="1300" dirty="0"/>
          </a:p>
        </p:txBody>
      </p:sp>
      <p:sp>
        <p:nvSpPr>
          <p:cNvPr id="16" name="Text 14"/>
          <p:cNvSpPr txBox="1"/>
          <p:nvPr/>
        </p:nvSpPr>
        <p:spPr>
          <a:xfrm>
            <a:off x="1234440" y="3099816"/>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Get a tested, owned incident comms plan in place within the next two quarters.</a:t>
            </a:r>
            <a:endParaRPr lang="en-US" sz="1300" dirty="0"/>
          </a:p>
        </p:txBody>
      </p:sp>
      <p:sp>
        <p:nvSpPr>
          <p:cNvPr id="17" name="Shape 15"/>
          <p:cNvSpPr/>
          <p:nvPr/>
        </p:nvSpPr>
        <p:spPr>
          <a:xfrm>
            <a:off x="685800" y="3703320"/>
            <a:ext cx="365760" cy="365760"/>
          </a:xfrm>
          <a:prstGeom prst="ellipse">
            <a:avLst/>
          </a:prstGeom>
          <a:solidFill>
            <a:srgbClr val="C97A2B"/>
          </a:solidFill>
          <a:ln/>
        </p:spPr>
      </p:sp>
      <p:sp>
        <p:nvSpPr>
          <p:cNvPr id="18" name="Text 16"/>
          <p:cNvSpPr txBox="1"/>
          <p:nvPr/>
        </p:nvSpPr>
        <p:spPr>
          <a:xfrm>
            <a:off x="685800" y="3703320"/>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4</a:t>
            </a:r>
            <a:endParaRPr lang="en-US" sz="1300" dirty="0"/>
          </a:p>
        </p:txBody>
      </p:sp>
      <p:sp>
        <p:nvSpPr>
          <p:cNvPr id="19" name="Text 17"/>
          <p:cNvSpPr txBox="1"/>
          <p:nvPr/>
        </p:nvSpPr>
        <p:spPr>
          <a:xfrm>
            <a:off x="1234440" y="3666744"/>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Run a leadership-level tabletop exercise — including how you’d talk to press, regulators and customers.</a:t>
            </a:r>
            <a:endParaRPr lang="en-US" sz="1300" dirty="0"/>
          </a:p>
        </p:txBody>
      </p:sp>
      <p:sp>
        <p:nvSpPr>
          <p:cNvPr id="20" name="Shape 18"/>
          <p:cNvSpPr/>
          <p:nvPr/>
        </p:nvSpPr>
        <p:spPr>
          <a:xfrm>
            <a:off x="685800" y="4270248"/>
            <a:ext cx="365760" cy="365760"/>
          </a:xfrm>
          <a:prstGeom prst="ellipse">
            <a:avLst/>
          </a:prstGeom>
          <a:solidFill>
            <a:srgbClr val="C97A2B"/>
          </a:solidFill>
          <a:ln/>
        </p:spPr>
      </p:sp>
      <p:sp>
        <p:nvSpPr>
          <p:cNvPr id="21" name="Text 19"/>
          <p:cNvSpPr txBox="1"/>
          <p:nvPr/>
        </p:nvSpPr>
        <p:spPr>
          <a:xfrm>
            <a:off x="685800" y="4270248"/>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5</a:t>
            </a:r>
            <a:endParaRPr lang="en-US" sz="1300" dirty="0"/>
          </a:p>
        </p:txBody>
      </p:sp>
      <p:sp>
        <p:nvSpPr>
          <p:cNvPr id="22" name="Text 20"/>
          <p:cNvSpPr txBox="1"/>
          <p:nvPr/>
        </p:nvSpPr>
        <p:spPr>
          <a:xfrm>
            <a:off x="1234440" y="4233672"/>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Map, today, who has authority to make the hard calls during an incident, before you need it.</a:t>
            </a:r>
            <a:endParaRPr lang="en-US" sz="1300" dirty="0"/>
          </a:p>
        </p:txBody>
      </p:sp>
      <p:sp>
        <p:nvSpPr>
          <p:cNvPr id="23" name="Shape 21"/>
          <p:cNvSpPr/>
          <p:nvPr/>
        </p:nvSpPr>
        <p:spPr>
          <a:xfrm>
            <a:off x="685800" y="4837176"/>
            <a:ext cx="365760" cy="365760"/>
          </a:xfrm>
          <a:prstGeom prst="ellipse">
            <a:avLst/>
          </a:prstGeom>
          <a:solidFill>
            <a:srgbClr val="C97A2B"/>
          </a:solidFill>
          <a:ln/>
        </p:spPr>
      </p:sp>
      <p:sp>
        <p:nvSpPr>
          <p:cNvPr id="24" name="Text 22"/>
          <p:cNvSpPr txBox="1"/>
          <p:nvPr/>
        </p:nvSpPr>
        <p:spPr>
          <a:xfrm>
            <a:off x="685800" y="4837176"/>
            <a:ext cx="365760" cy="365760"/>
          </a:xfrm>
          <a:prstGeom prst="rect">
            <a:avLst/>
          </a:prstGeom>
          <a:noFill/>
          <a:ln/>
        </p:spPr>
        <p:txBody>
          <a:bodyPr wrap="square" lIns="0" tIns="0" rIns="0" bIns="0" rtlCol="0" anchor="ctr"/>
          <a:lstStyle/>
          <a:p>
            <a:pPr algn="ctr" indent="0" marL="0">
              <a:buNone/>
            </a:pPr>
            <a:r>
              <a:rPr lang="en-US" sz="1300" b="1" dirty="0">
                <a:solidFill>
                  <a:srgbClr val="141A3D"/>
                </a:solidFill>
                <a:latin typeface="Calibri" pitchFamily="34" charset="0"/>
                <a:ea typeface="Calibri" pitchFamily="34" charset="-122"/>
                <a:cs typeface="Calibri" pitchFamily="34" charset="-120"/>
              </a:rPr>
              <a:t>6</a:t>
            </a:r>
            <a:endParaRPr lang="en-US" sz="1300" dirty="0"/>
          </a:p>
        </p:txBody>
      </p:sp>
      <p:sp>
        <p:nvSpPr>
          <p:cNvPr id="25" name="Text 23"/>
          <p:cNvSpPr txBox="1"/>
          <p:nvPr/>
        </p:nvSpPr>
        <p:spPr>
          <a:xfrm>
            <a:off x="1234440" y="4800600"/>
            <a:ext cx="7680960" cy="566928"/>
          </a:xfrm>
          <a:prstGeom prst="rect">
            <a:avLst/>
          </a:prstGeom>
          <a:noFill/>
          <a:ln/>
        </p:spPr>
        <p:txBody>
          <a:bodyPr wrap="square" lIns="0" tIns="0" rIns="0" bIns="0" rtlCol="0" anchor="ctr"/>
          <a:lstStyle/>
          <a:p>
            <a:pPr algn="l" indent="0" marL="0">
              <a:lnSpc>
                <a:spcPct val="115000"/>
              </a:lnSpc>
              <a:buNone/>
            </a:pPr>
            <a:r>
              <a:rPr lang="en-US" sz="1300" dirty="0">
                <a:solidFill>
                  <a:srgbClr val="FFFFFF"/>
                </a:solidFill>
                <a:latin typeface="Calibri" pitchFamily="34" charset="0"/>
                <a:ea typeface="Calibri" pitchFamily="34" charset="-122"/>
                <a:cs typeface="Calibri" pitchFamily="34" charset="-120"/>
              </a:rPr>
              <a:t>Model the culture from the top — what you protect under pressure is what your organisation will actually do.</a:t>
            </a:r>
            <a:endParaRPr lang="en-US" sz="1300" dirty="0"/>
          </a:p>
        </p:txBody>
      </p:sp>
      <p:sp>
        <p:nvSpPr>
          <p:cNvPr id="26" name="Text 24"/>
          <p:cNvSpPr txBox="1"/>
          <p:nvPr/>
        </p:nvSpPr>
        <p:spPr>
          <a:xfrm>
            <a:off x="685800" y="5623560"/>
            <a:ext cx="7680960" cy="914400"/>
          </a:xfrm>
          <a:prstGeom prst="rect">
            <a:avLst/>
          </a:prstGeom>
          <a:noFill/>
          <a:ln/>
        </p:spPr>
        <p:txBody>
          <a:bodyPr wrap="square" lIns="0" tIns="0" rIns="0" bIns="0" rtlCol="0" anchor="ctr"/>
          <a:lstStyle/>
          <a:p>
            <a:pPr algn="l" indent="0" marL="0">
              <a:lnSpc>
                <a:spcPct val="125000"/>
              </a:lnSpc>
              <a:buNone/>
            </a:pPr>
            <a:r>
              <a:rPr lang="en-US" sz="1700" b="1" i="1" dirty="0">
                <a:solidFill>
                  <a:srgbClr val="C97A2B"/>
                </a:solidFill>
                <a:latin typeface="Cambria" pitchFamily="34" charset="0"/>
                <a:ea typeface="Cambria" pitchFamily="34" charset="-122"/>
                <a:cs typeface="Cambria" pitchFamily="34" charset="-120"/>
              </a:rPr>
              <a:t>None of this prevents the incident.</a:t>
            </a:r>
            <a:endParaRPr lang="en-US" sz="1700" dirty="0"/>
          </a:p>
          <a:p>
            <a:pPr algn="l" indent="0" marL="0">
              <a:lnSpc>
                <a:spcPct val="125000"/>
              </a:lnSpc>
              <a:buNone/>
            </a:pPr>
            <a:r>
              <a:rPr lang="en-US" sz="1700" b="1" i="1" dirty="0">
                <a:solidFill>
                  <a:srgbClr val="C97A2B"/>
                </a:solidFill>
                <a:latin typeface="Cambria" pitchFamily="34" charset="0"/>
                <a:ea typeface="Cambria" pitchFamily="34" charset="-122"/>
                <a:cs typeface="Cambria" pitchFamily="34" charset="-120"/>
              </a:rPr>
              <a:t>All of it determines how much it costs you when it happens.</a:t>
            </a:r>
            <a:endParaRPr lang="en-US" sz="1700" dirty="0"/>
          </a:p>
        </p:txBody>
      </p:sp>
      <p:sp>
        <p:nvSpPr>
          <p:cNvPr id="27" name="Text 25"/>
          <p:cNvSpPr txBox="1"/>
          <p:nvPr/>
        </p:nvSpPr>
        <p:spPr>
          <a:xfrm>
            <a:off x="685800" y="6492240"/>
            <a:ext cx="7680960" cy="274320"/>
          </a:xfrm>
          <a:prstGeom prst="rect">
            <a:avLst/>
          </a:prstGeom>
          <a:noFill/>
          <a:ln/>
        </p:spPr>
        <p:txBody>
          <a:bodyPr wrap="square" lIns="0" tIns="0" rIns="0" bIns="0" rtlCol="0" anchor="ctr"/>
          <a:lstStyle/>
          <a:p>
            <a:pPr algn="l" indent="0" marL="0">
              <a:buNone/>
            </a:pPr>
            <a:r>
              <a:rPr lang="en-US" sz="1000" b="1" spc="100" kern="0" dirty="0">
                <a:solidFill>
                  <a:srgbClr val="6E79B0"/>
                </a:solidFill>
                <a:latin typeface="Calibri" pitchFamily="34" charset="0"/>
                <a:ea typeface="Calibri" pitchFamily="34" charset="-122"/>
                <a:cs typeface="Calibri" pitchFamily="34" charset="-120"/>
              </a:rPr>
              <a:t>INDEPENDENT CYBERSECURITY ADVISORY  ·  [ CONTACT DETAILS ]</a:t>
            </a:r>
            <a:endParaRPr lang="en-US" sz="1000" dirty="0"/>
          </a:p>
        </p:txBody>
      </p:sp>
      <p:sp>
        <p:nvSpPr>
          <p:cNvPr id="29" name="Text 26"/>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8892C2"/>
                </a:solidFill>
                <a:latin typeface="Calibri" pitchFamily="34" charset="0"/>
                <a:ea typeface="Calibri" pitchFamily="34" charset="-122"/>
                <a:cs typeface="Calibri" pitchFamily="34" charset="-120"/>
              </a:rPr>
              <a:t>15 / 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BEFORE YOU MOVE ON</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Answer These Honestly — to Yourself, Not a Room</a:t>
            </a:r>
            <a:endParaRPr lang="en-US" sz="3000" dirty="0"/>
          </a:p>
        </p:txBody>
      </p:sp>
      <p:sp>
        <p:nvSpPr>
          <p:cNvPr id="4" name="Shape 2"/>
          <p:cNvSpPr/>
          <p:nvPr/>
        </p:nvSpPr>
        <p:spPr>
          <a:xfrm>
            <a:off x="685800" y="2130552"/>
            <a:ext cx="292608" cy="292608"/>
          </a:xfrm>
          <a:prstGeom prst="roundRect">
            <a:avLst>
              <a:gd name="adj" fmla="val 12500"/>
            </a:avLst>
          </a:prstGeom>
          <a:ln w="22225">
            <a:solidFill>
              <a:srgbClr val="1E2761"/>
            </a:solidFill>
            <a:prstDash val="solid"/>
          </a:ln>
        </p:spPr>
      </p:sp>
      <p:sp>
        <p:nvSpPr>
          <p:cNvPr id="5" name="Text 3"/>
          <p:cNvSpPr txBox="1"/>
          <p:nvPr/>
        </p:nvSpPr>
        <p:spPr>
          <a:xfrm>
            <a:off x="1188720" y="20574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Could you name, right now, who has the authority to take a system offline during an incident?</a:t>
            </a:r>
            <a:endParaRPr lang="en-US" sz="1350" dirty="0"/>
          </a:p>
        </p:txBody>
      </p:sp>
      <p:sp>
        <p:nvSpPr>
          <p:cNvPr id="6" name="Shape 4"/>
          <p:cNvSpPr/>
          <p:nvPr/>
        </p:nvSpPr>
        <p:spPr>
          <a:xfrm>
            <a:off x="685800" y="2816352"/>
            <a:ext cx="292608" cy="292608"/>
          </a:xfrm>
          <a:prstGeom prst="roundRect">
            <a:avLst>
              <a:gd name="adj" fmla="val 12500"/>
            </a:avLst>
          </a:prstGeom>
          <a:ln w="22225">
            <a:solidFill>
              <a:srgbClr val="1E2761"/>
            </a:solidFill>
            <a:prstDash val="solid"/>
          </a:ln>
        </p:spPr>
      </p:sp>
      <p:sp>
        <p:nvSpPr>
          <p:cNvPr id="7" name="Text 5"/>
          <p:cNvSpPr txBox="1"/>
          <p:nvPr/>
        </p:nvSpPr>
        <p:spPr>
          <a:xfrm>
            <a:off x="1188720" y="27432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When was your incident comms plan last tested — and did anyone outside IT/security see it?</a:t>
            </a:r>
            <a:endParaRPr lang="en-US" sz="1350" dirty="0"/>
          </a:p>
        </p:txBody>
      </p:sp>
      <p:sp>
        <p:nvSpPr>
          <p:cNvPr id="8" name="Shape 6"/>
          <p:cNvSpPr/>
          <p:nvPr/>
        </p:nvSpPr>
        <p:spPr>
          <a:xfrm>
            <a:off x="685800" y="3502152"/>
            <a:ext cx="292608" cy="292608"/>
          </a:xfrm>
          <a:prstGeom prst="roundRect">
            <a:avLst>
              <a:gd name="adj" fmla="val 12500"/>
            </a:avLst>
          </a:prstGeom>
          <a:ln w="22225">
            <a:solidFill>
              <a:srgbClr val="1E2761"/>
            </a:solidFill>
            <a:prstDash val="solid"/>
          </a:ln>
        </p:spPr>
      </p:sp>
      <p:sp>
        <p:nvSpPr>
          <p:cNvPr id="9" name="Text 7"/>
          <p:cNvSpPr txBox="1"/>
          <p:nvPr/>
        </p:nvSpPr>
        <p:spPr>
          <a:xfrm>
            <a:off x="1188720" y="34290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When did your organisation last say no to a business initiative on security grounds — and what happened next?</a:t>
            </a:r>
            <a:endParaRPr lang="en-US" sz="1350" dirty="0"/>
          </a:p>
        </p:txBody>
      </p:sp>
      <p:sp>
        <p:nvSpPr>
          <p:cNvPr id="10" name="Shape 8"/>
          <p:cNvSpPr/>
          <p:nvPr/>
        </p:nvSpPr>
        <p:spPr>
          <a:xfrm>
            <a:off x="685800" y="4187952"/>
            <a:ext cx="292608" cy="292608"/>
          </a:xfrm>
          <a:prstGeom prst="roundRect">
            <a:avLst>
              <a:gd name="adj" fmla="val 12500"/>
            </a:avLst>
          </a:prstGeom>
          <a:ln w="22225">
            <a:solidFill>
              <a:srgbClr val="1E2761"/>
            </a:solidFill>
            <a:prstDash val="solid"/>
          </a:ln>
        </p:spPr>
      </p:sp>
      <p:sp>
        <p:nvSpPr>
          <p:cNvPr id="11" name="Text 9"/>
          <p:cNvSpPr txBox="1"/>
          <p:nvPr/>
        </p:nvSpPr>
        <p:spPr>
          <a:xfrm>
            <a:off x="1188720" y="41148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Do you know, in currency terms, what one week of a major system outage would actually cost you?</a:t>
            </a:r>
            <a:endParaRPr lang="en-US" sz="1350" dirty="0"/>
          </a:p>
        </p:txBody>
      </p:sp>
      <p:sp>
        <p:nvSpPr>
          <p:cNvPr id="12" name="Shape 10"/>
          <p:cNvSpPr/>
          <p:nvPr/>
        </p:nvSpPr>
        <p:spPr>
          <a:xfrm>
            <a:off x="685800" y="4873752"/>
            <a:ext cx="292608" cy="292608"/>
          </a:xfrm>
          <a:prstGeom prst="roundRect">
            <a:avLst>
              <a:gd name="adj" fmla="val 12500"/>
            </a:avLst>
          </a:prstGeom>
          <a:ln w="22225">
            <a:solidFill>
              <a:srgbClr val="1E2761"/>
            </a:solidFill>
            <a:prstDash val="solid"/>
          </a:ln>
        </p:spPr>
      </p:sp>
      <p:sp>
        <p:nvSpPr>
          <p:cNvPr id="13" name="Text 11"/>
          <p:cNvSpPr txBox="1"/>
          <p:nvPr/>
        </p:nvSpPr>
        <p:spPr>
          <a:xfrm>
            <a:off x="1188720" y="48006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Has your organisation built any relationship — formal or informal — it could call on for help during a crisis?</a:t>
            </a:r>
            <a:endParaRPr lang="en-US" sz="1350" dirty="0"/>
          </a:p>
        </p:txBody>
      </p:sp>
      <p:sp>
        <p:nvSpPr>
          <p:cNvPr id="14" name="Shape 12"/>
          <p:cNvSpPr/>
          <p:nvPr/>
        </p:nvSpPr>
        <p:spPr>
          <a:xfrm>
            <a:off x="685800" y="5559552"/>
            <a:ext cx="292608" cy="292608"/>
          </a:xfrm>
          <a:prstGeom prst="roundRect">
            <a:avLst>
              <a:gd name="adj" fmla="val 12500"/>
            </a:avLst>
          </a:prstGeom>
          <a:ln w="22225">
            <a:solidFill>
              <a:srgbClr val="1E2761"/>
            </a:solidFill>
            <a:prstDash val="solid"/>
          </a:ln>
        </p:spPr>
      </p:sp>
      <p:sp>
        <p:nvSpPr>
          <p:cNvPr id="15" name="Text 13"/>
          <p:cNvSpPr txBox="1"/>
          <p:nvPr/>
        </p:nvSpPr>
        <p:spPr>
          <a:xfrm>
            <a:off x="1188720" y="5486400"/>
            <a:ext cx="10241280" cy="640080"/>
          </a:xfrm>
          <a:prstGeom prst="rect">
            <a:avLst/>
          </a:prstGeom>
          <a:noFill/>
          <a:ln/>
        </p:spPr>
        <p:txBody>
          <a:bodyPr wrap="square" lIns="0" tIns="0" rIns="0" bIns="0" rtlCol="0" anchor="ctr"/>
          <a:lstStyle/>
          <a:p>
            <a:pPr algn="l" indent="0" marL="0">
              <a:lnSpc>
                <a:spcPct val="115000"/>
              </a:lnSpc>
              <a:buNone/>
            </a:pPr>
            <a:r>
              <a:rPr lang="en-US" sz="1350" dirty="0">
                <a:solidFill>
                  <a:srgbClr val="2B2F3A"/>
                </a:solidFill>
                <a:latin typeface="Calibri" pitchFamily="34" charset="0"/>
                <a:ea typeface="Calibri" pitchFamily="34" charset="-122"/>
                <a:cs typeface="Calibri" pitchFamily="34" charset="-120"/>
              </a:rPr>
              <a:t>If told today that a threat actor had been inside your systems for months, would that genuinely surprise you?</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WHY THIS CONVERSATION, WHY NOW</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This Is Not a Hypothetical Conversation</a:t>
            </a:r>
            <a:endParaRPr lang="en-US" sz="3000" dirty="0"/>
          </a:p>
        </p:txBody>
      </p:sp>
      <p:sp>
        <p:nvSpPr>
          <p:cNvPr id="4" name="Shape 2"/>
          <p:cNvSpPr/>
          <p:nvPr/>
        </p:nvSpPr>
        <p:spPr>
          <a:xfrm>
            <a:off x="685800" y="1965960"/>
            <a:ext cx="3383280" cy="1783080"/>
          </a:xfrm>
          <a:prstGeom prst="roundRect">
            <a:avLst>
              <a:gd name="adj" fmla="val 4103"/>
            </a:avLst>
          </a:prstGeom>
          <a:solidFill>
            <a:srgbClr val="EEF3FD"/>
          </a:solidFill>
          <a:ln/>
        </p:spPr>
      </p:sp>
      <p:sp>
        <p:nvSpPr>
          <p:cNvPr id="5" name="Text 3"/>
          <p:cNvSpPr txBox="1"/>
          <p:nvPr/>
        </p:nvSpPr>
        <p:spPr>
          <a:xfrm>
            <a:off x="914400" y="2286000"/>
            <a:ext cx="2926080" cy="914400"/>
          </a:xfrm>
          <a:prstGeom prst="rect">
            <a:avLst/>
          </a:prstGeom>
          <a:noFill/>
          <a:ln/>
        </p:spPr>
        <p:txBody>
          <a:bodyPr wrap="square" lIns="0" tIns="0" rIns="0" bIns="0" rtlCol="0" anchor="ctr"/>
          <a:lstStyle/>
          <a:p>
            <a:pPr algn="l" indent="0" marL="0">
              <a:lnSpc>
                <a:spcPct val="110000"/>
              </a:lnSpc>
              <a:buNone/>
            </a:pPr>
            <a:r>
              <a:rPr lang="en-US" sz="1700" b="1" dirty="0">
                <a:solidFill>
                  <a:srgbClr val="1E2761"/>
                </a:solidFill>
                <a:latin typeface="Cambria" pitchFamily="34" charset="0"/>
                <a:ea typeface="Cambria" pitchFamily="34" charset="-122"/>
                <a:cs typeface="Cambria" pitchFamily="34" charset="-120"/>
              </a:rPr>
              <a:t>“IF it happens to us”</a:t>
            </a:r>
            <a:endParaRPr lang="en-US" sz="1700" dirty="0"/>
          </a:p>
        </p:txBody>
      </p:sp>
      <p:sp>
        <p:nvSpPr>
          <p:cNvPr id="6" name="Text 4"/>
          <p:cNvSpPr txBox="1"/>
          <p:nvPr/>
        </p:nvSpPr>
        <p:spPr>
          <a:xfrm>
            <a:off x="914400" y="3063240"/>
            <a:ext cx="2926080" cy="502920"/>
          </a:xfrm>
          <a:prstGeom prst="rect">
            <a:avLst/>
          </a:prstGeom>
          <a:noFill/>
          <a:ln/>
        </p:spPr>
        <p:txBody>
          <a:bodyPr wrap="square" lIns="0" tIns="0" rIns="0" bIns="0" rtlCol="0" anchor="ctr"/>
          <a:lstStyle/>
          <a:p>
            <a:pPr algn="l" indent="0" marL="0">
              <a:lnSpc>
                <a:spcPct val="115000"/>
              </a:lnSpc>
              <a:buNone/>
            </a:pPr>
            <a:r>
              <a:rPr lang="en-US" sz="1250" dirty="0">
                <a:solidFill>
                  <a:srgbClr val="5B6270"/>
                </a:solidFill>
                <a:latin typeface="Calibri" pitchFamily="34" charset="0"/>
                <a:ea typeface="Calibri" pitchFamily="34" charset="-122"/>
                <a:cs typeface="Calibri" pitchFamily="34" charset="-120"/>
              </a:rPr>
              <a:t>The comfortable assumption</a:t>
            </a:r>
            <a:endParaRPr lang="en-US" sz="1250" dirty="0"/>
          </a:p>
        </p:txBody>
      </p:sp>
      <p:sp>
        <p:nvSpPr>
          <p:cNvPr id="7" name="Text 5"/>
          <p:cNvSpPr txBox="1"/>
          <p:nvPr/>
        </p:nvSpPr>
        <p:spPr>
          <a:xfrm>
            <a:off x="4114800" y="2537460"/>
            <a:ext cx="411480" cy="640080"/>
          </a:xfrm>
          <a:prstGeom prst="rect">
            <a:avLst/>
          </a:prstGeom>
          <a:noFill/>
          <a:ln/>
        </p:spPr>
        <p:txBody>
          <a:bodyPr wrap="square" lIns="0" tIns="0" rIns="0" bIns="0" rtlCol="0" anchor="ctr"/>
          <a:lstStyle/>
          <a:p>
            <a:pPr algn="ctr" indent="0" marL="0">
              <a:buNone/>
            </a:pPr>
            <a:r>
              <a:rPr lang="en-US" sz="2600" b="1" dirty="0">
                <a:solidFill>
                  <a:srgbClr val="B7BECF"/>
                </a:solidFill>
                <a:latin typeface="Calibri" pitchFamily="34" charset="0"/>
                <a:ea typeface="Calibri" pitchFamily="34" charset="-122"/>
                <a:cs typeface="Calibri" pitchFamily="34" charset="-120"/>
              </a:rPr>
              <a:t>→</a:t>
            </a:r>
            <a:endParaRPr lang="en-US" sz="2600" dirty="0"/>
          </a:p>
        </p:txBody>
      </p:sp>
      <p:sp>
        <p:nvSpPr>
          <p:cNvPr id="8" name="Shape 6"/>
          <p:cNvSpPr/>
          <p:nvPr/>
        </p:nvSpPr>
        <p:spPr>
          <a:xfrm>
            <a:off x="4572000" y="1965960"/>
            <a:ext cx="3383280" cy="1783080"/>
          </a:xfrm>
          <a:prstGeom prst="roundRect">
            <a:avLst>
              <a:gd name="adj" fmla="val 4103"/>
            </a:avLst>
          </a:prstGeom>
          <a:solidFill>
            <a:srgbClr val="EEF3FD"/>
          </a:solidFill>
          <a:ln/>
        </p:spPr>
      </p:sp>
      <p:sp>
        <p:nvSpPr>
          <p:cNvPr id="9" name="Text 7"/>
          <p:cNvSpPr txBox="1"/>
          <p:nvPr/>
        </p:nvSpPr>
        <p:spPr>
          <a:xfrm>
            <a:off x="4800600" y="2286000"/>
            <a:ext cx="2926080" cy="914400"/>
          </a:xfrm>
          <a:prstGeom prst="rect">
            <a:avLst/>
          </a:prstGeom>
          <a:noFill/>
          <a:ln/>
        </p:spPr>
        <p:txBody>
          <a:bodyPr wrap="square" lIns="0" tIns="0" rIns="0" bIns="0" rtlCol="0" anchor="ctr"/>
          <a:lstStyle/>
          <a:p>
            <a:pPr algn="l" indent="0" marL="0">
              <a:lnSpc>
                <a:spcPct val="110000"/>
              </a:lnSpc>
              <a:buNone/>
            </a:pPr>
            <a:r>
              <a:rPr lang="en-US" sz="1700" b="1" dirty="0">
                <a:solidFill>
                  <a:srgbClr val="1E2761"/>
                </a:solidFill>
                <a:latin typeface="Cambria" pitchFamily="34" charset="0"/>
                <a:ea typeface="Cambria" pitchFamily="34" charset="-122"/>
                <a:cs typeface="Cambria" pitchFamily="34" charset="-120"/>
              </a:rPr>
              <a:t>“WHEN it happens to us”</a:t>
            </a:r>
            <a:endParaRPr lang="en-US" sz="1700" dirty="0"/>
          </a:p>
        </p:txBody>
      </p:sp>
      <p:sp>
        <p:nvSpPr>
          <p:cNvPr id="10" name="Text 8"/>
          <p:cNvSpPr txBox="1"/>
          <p:nvPr/>
        </p:nvSpPr>
        <p:spPr>
          <a:xfrm>
            <a:off x="4800600" y="3063240"/>
            <a:ext cx="2926080" cy="502920"/>
          </a:xfrm>
          <a:prstGeom prst="rect">
            <a:avLst/>
          </a:prstGeom>
          <a:noFill/>
          <a:ln/>
        </p:spPr>
        <p:txBody>
          <a:bodyPr wrap="square" lIns="0" tIns="0" rIns="0" bIns="0" rtlCol="0" anchor="ctr"/>
          <a:lstStyle/>
          <a:p>
            <a:pPr algn="l" indent="0" marL="0">
              <a:lnSpc>
                <a:spcPct val="115000"/>
              </a:lnSpc>
              <a:buNone/>
            </a:pPr>
            <a:r>
              <a:rPr lang="en-US" sz="1250" dirty="0">
                <a:solidFill>
                  <a:srgbClr val="5B6270"/>
                </a:solidFill>
                <a:latin typeface="Calibri" pitchFamily="34" charset="0"/>
                <a:ea typeface="Calibri" pitchFamily="34" charset="-122"/>
                <a:cs typeface="Calibri" pitchFamily="34" charset="-120"/>
              </a:rPr>
              <a:t>The realistic planning premise</a:t>
            </a:r>
            <a:endParaRPr lang="en-US" sz="1250" dirty="0"/>
          </a:p>
        </p:txBody>
      </p:sp>
      <p:sp>
        <p:nvSpPr>
          <p:cNvPr id="11" name="Text 9"/>
          <p:cNvSpPr txBox="1"/>
          <p:nvPr/>
        </p:nvSpPr>
        <p:spPr>
          <a:xfrm>
            <a:off x="8001000" y="2537460"/>
            <a:ext cx="411480" cy="640080"/>
          </a:xfrm>
          <a:prstGeom prst="rect">
            <a:avLst/>
          </a:prstGeom>
          <a:noFill/>
          <a:ln/>
        </p:spPr>
        <p:txBody>
          <a:bodyPr wrap="square" lIns="0" tIns="0" rIns="0" bIns="0" rtlCol="0" anchor="ctr"/>
          <a:lstStyle/>
          <a:p>
            <a:pPr algn="ctr" indent="0" marL="0">
              <a:buNone/>
            </a:pPr>
            <a:r>
              <a:rPr lang="en-US" sz="2600" b="1" dirty="0">
                <a:solidFill>
                  <a:srgbClr val="B7BECF"/>
                </a:solidFill>
                <a:latin typeface="Calibri" pitchFamily="34" charset="0"/>
                <a:ea typeface="Calibri" pitchFamily="34" charset="-122"/>
                <a:cs typeface="Calibri" pitchFamily="34" charset="-120"/>
              </a:rPr>
              <a:t>→</a:t>
            </a:r>
            <a:endParaRPr lang="en-US" sz="2600" dirty="0"/>
          </a:p>
        </p:txBody>
      </p:sp>
      <p:sp>
        <p:nvSpPr>
          <p:cNvPr id="12" name="Shape 10"/>
          <p:cNvSpPr/>
          <p:nvPr/>
        </p:nvSpPr>
        <p:spPr>
          <a:xfrm>
            <a:off x="8458200" y="1965960"/>
            <a:ext cx="3383280" cy="1783080"/>
          </a:xfrm>
          <a:prstGeom prst="roundRect">
            <a:avLst>
              <a:gd name="adj" fmla="val 4103"/>
            </a:avLst>
          </a:prstGeom>
          <a:solidFill>
            <a:srgbClr val="F7E9D8"/>
          </a:solidFill>
          <a:ln/>
        </p:spPr>
      </p:sp>
      <p:sp>
        <p:nvSpPr>
          <p:cNvPr id="13" name="Text 11"/>
          <p:cNvSpPr txBox="1"/>
          <p:nvPr/>
        </p:nvSpPr>
        <p:spPr>
          <a:xfrm>
            <a:off x="8686800" y="2286000"/>
            <a:ext cx="2926080" cy="914400"/>
          </a:xfrm>
          <a:prstGeom prst="rect">
            <a:avLst/>
          </a:prstGeom>
          <a:noFill/>
          <a:ln/>
        </p:spPr>
        <p:txBody>
          <a:bodyPr wrap="square" lIns="0" tIns="0" rIns="0" bIns="0" rtlCol="0" anchor="ctr"/>
          <a:lstStyle/>
          <a:p>
            <a:pPr algn="l" indent="0" marL="0">
              <a:lnSpc>
                <a:spcPct val="110000"/>
              </a:lnSpc>
              <a:buNone/>
            </a:pPr>
            <a:r>
              <a:rPr lang="en-US" sz="1900" b="1" dirty="0">
                <a:solidFill>
                  <a:srgbClr val="C97A2B"/>
                </a:solidFill>
                <a:latin typeface="Cambria" pitchFamily="34" charset="0"/>
                <a:ea typeface="Cambria" pitchFamily="34" charset="-122"/>
                <a:cs typeface="Cambria" pitchFamily="34" charset="-120"/>
              </a:rPr>
              <a:t>“IT MAY ALREADY be happening”</a:t>
            </a:r>
            <a:endParaRPr lang="en-US" sz="1900" dirty="0"/>
          </a:p>
        </p:txBody>
      </p:sp>
      <p:sp>
        <p:nvSpPr>
          <p:cNvPr id="14" name="Text 12"/>
          <p:cNvSpPr txBox="1"/>
          <p:nvPr/>
        </p:nvSpPr>
        <p:spPr>
          <a:xfrm>
            <a:off x="8686800" y="3063240"/>
            <a:ext cx="2926080" cy="502920"/>
          </a:xfrm>
          <a:prstGeom prst="rect">
            <a:avLst/>
          </a:prstGeom>
          <a:noFill/>
          <a:ln/>
        </p:spPr>
        <p:txBody>
          <a:bodyPr wrap="square" lIns="0" tIns="0" rIns="0" bIns="0" rtlCol="0" anchor="ctr"/>
          <a:lstStyle/>
          <a:p>
            <a:pPr algn="l" indent="0" marL="0">
              <a:lnSpc>
                <a:spcPct val="115000"/>
              </a:lnSpc>
              <a:buNone/>
            </a:pPr>
            <a:r>
              <a:rPr lang="en-US" sz="1250" dirty="0">
                <a:solidFill>
                  <a:srgbClr val="5B6270"/>
                </a:solidFill>
                <a:latin typeface="Calibri" pitchFamily="34" charset="0"/>
                <a:ea typeface="Calibri" pitchFamily="34" charset="-122"/>
                <a:cs typeface="Calibri" pitchFamily="34" charset="-120"/>
              </a:rPr>
              <a:t>The uncomfortable likelihood</a:t>
            </a:r>
            <a:endParaRPr lang="en-US" sz="1250" dirty="0"/>
          </a:p>
        </p:txBody>
      </p:sp>
      <p:sp>
        <p:nvSpPr>
          <p:cNvPr id="15" name="Text 13"/>
          <p:cNvSpPr txBox="1"/>
          <p:nvPr/>
        </p:nvSpPr>
        <p:spPr>
          <a:xfrm>
            <a:off x="685800" y="3977640"/>
            <a:ext cx="10789920" cy="457200"/>
          </a:xfrm>
          <a:prstGeom prst="rect">
            <a:avLst/>
          </a:prstGeom>
          <a:noFill/>
          <a:ln/>
        </p:spPr>
        <p:txBody>
          <a:bodyPr wrap="square" lIns="0" tIns="0" rIns="0" bIns="0" rtlCol="0" anchor="ctr"/>
          <a:lstStyle/>
          <a:p>
            <a:pPr algn="l" indent="0" marL="0">
              <a:lnSpc>
                <a:spcPct val="115000"/>
              </a:lnSpc>
              <a:buNone/>
            </a:pPr>
            <a:r>
              <a:rPr lang="en-US" sz="1350" i="1" dirty="0">
                <a:solidFill>
                  <a:srgbClr val="2B2F3A"/>
                </a:solidFill>
                <a:latin typeface="Calibri" pitchFamily="34" charset="0"/>
                <a:ea typeface="Calibri" pitchFamily="34" charset="-122"/>
                <a:cs typeface="Calibri" pitchFamily="34" charset="-120"/>
              </a:rPr>
              <a:t>Most boards plan around the first mindset, brief occasionally on the second, and rarely confront the third.</a:t>
            </a:r>
            <a:endParaRPr lang="en-US" sz="1350" dirty="0"/>
          </a:p>
        </p:txBody>
      </p:sp>
      <p:sp>
        <p:nvSpPr>
          <p:cNvPr id="16" name="Text 14"/>
          <p:cNvSpPr txBox="1"/>
          <p:nvPr/>
        </p:nvSpPr>
        <p:spPr>
          <a:xfrm>
            <a:off x="685800" y="4526280"/>
            <a:ext cx="7315200" cy="292608"/>
          </a:xfrm>
          <a:prstGeom prst="rect">
            <a:avLst/>
          </a:prstGeom>
          <a:noFill/>
          <a:ln/>
        </p:spPr>
        <p:txBody>
          <a:bodyPr wrap="square" lIns="0" tIns="0" rIns="0" bIns="0" rtlCol="0" anchor="ctr"/>
          <a:lstStyle/>
          <a:p>
            <a:pPr algn="l" indent="0" marL="0">
              <a:buNone/>
            </a:pPr>
            <a:r>
              <a:rPr lang="en-US" sz="1150" b="1" spc="100" kern="0" dirty="0">
                <a:solidFill>
                  <a:srgbClr val="5B6270"/>
                </a:solidFill>
                <a:latin typeface="Calibri" pitchFamily="34" charset="0"/>
                <a:ea typeface="Calibri" pitchFamily="34" charset="-122"/>
                <a:cs typeface="Calibri" pitchFamily="34" charset="-120"/>
              </a:rPr>
              <a:t>WHAT THIS ACTUALLY REQUIRES</a:t>
            </a:r>
            <a:endParaRPr lang="en-US" sz="1150" dirty="0"/>
          </a:p>
        </p:txBody>
      </p:sp>
      <p:sp>
        <p:nvSpPr>
          <p:cNvPr id="17" name="Shape 15"/>
          <p:cNvSpPr/>
          <p:nvPr/>
        </p:nvSpPr>
        <p:spPr>
          <a:xfrm>
            <a:off x="685800" y="4892040"/>
            <a:ext cx="1975104" cy="1371600"/>
          </a:xfrm>
          <a:prstGeom prst="roundRect">
            <a:avLst>
              <a:gd name="adj" fmla="val 4667"/>
            </a:avLst>
          </a:prstGeom>
          <a:solidFill>
            <a:srgbClr val="EEF3FD"/>
          </a:solidFill>
          <a:ln/>
        </p:spPr>
      </p:sp>
      <p:sp>
        <p:nvSpPr>
          <p:cNvPr id="18" name="Text 16"/>
          <p:cNvSpPr txBox="1"/>
          <p:nvPr/>
        </p:nvSpPr>
        <p:spPr>
          <a:xfrm>
            <a:off x="822960" y="4892040"/>
            <a:ext cx="1700784" cy="1371600"/>
          </a:xfrm>
          <a:prstGeom prst="rect">
            <a:avLst/>
          </a:prstGeom>
          <a:noFill/>
          <a:ln/>
        </p:spPr>
        <p:txBody>
          <a:bodyPr wrap="square" lIns="0" tIns="0" rIns="0" bIns="0" rtlCol="0" anchor="ctr"/>
          <a:lstStyle/>
          <a:p>
            <a:pPr algn="l" indent="0" marL="0">
              <a:lnSpc>
                <a:spcPct val="115000"/>
              </a:lnSpc>
              <a:buNone/>
            </a:pPr>
            <a:r>
              <a:rPr lang="en-US" sz="1250" b="1" dirty="0">
                <a:solidFill>
                  <a:srgbClr val="1E2761"/>
                </a:solidFill>
                <a:latin typeface="Calibri" pitchFamily="34" charset="0"/>
                <a:ea typeface="Calibri" pitchFamily="34" charset="-122"/>
                <a:cs typeface="Calibri" pitchFamily="34" charset="-120"/>
              </a:rPr>
              <a:t>Know what to do.</a:t>
            </a:r>
            <a:endParaRPr lang="en-US" sz="1250" dirty="0"/>
          </a:p>
        </p:txBody>
      </p:sp>
      <p:sp>
        <p:nvSpPr>
          <p:cNvPr id="19" name="Shape 17"/>
          <p:cNvSpPr/>
          <p:nvPr/>
        </p:nvSpPr>
        <p:spPr>
          <a:xfrm>
            <a:off x="2889504" y="4892040"/>
            <a:ext cx="1975104" cy="1371600"/>
          </a:xfrm>
          <a:prstGeom prst="roundRect">
            <a:avLst>
              <a:gd name="adj" fmla="val 4667"/>
            </a:avLst>
          </a:prstGeom>
          <a:solidFill>
            <a:srgbClr val="EEF3FD"/>
          </a:solidFill>
          <a:ln/>
        </p:spPr>
      </p:sp>
      <p:sp>
        <p:nvSpPr>
          <p:cNvPr id="20" name="Text 18"/>
          <p:cNvSpPr txBox="1"/>
          <p:nvPr/>
        </p:nvSpPr>
        <p:spPr>
          <a:xfrm>
            <a:off x="3026664" y="4892040"/>
            <a:ext cx="1700784" cy="1371600"/>
          </a:xfrm>
          <a:prstGeom prst="rect">
            <a:avLst/>
          </a:prstGeom>
          <a:noFill/>
          <a:ln/>
        </p:spPr>
        <p:txBody>
          <a:bodyPr wrap="square" lIns="0" tIns="0" rIns="0" bIns="0" rtlCol="0" anchor="ctr"/>
          <a:lstStyle/>
          <a:p>
            <a:pPr algn="l" indent="0" marL="0">
              <a:lnSpc>
                <a:spcPct val="115000"/>
              </a:lnSpc>
              <a:buNone/>
            </a:pPr>
            <a:r>
              <a:rPr lang="en-US" sz="1250" b="1" dirty="0">
                <a:solidFill>
                  <a:srgbClr val="1E2761"/>
                </a:solidFill>
                <a:latin typeface="Calibri" pitchFamily="34" charset="0"/>
                <a:ea typeface="Calibri" pitchFamily="34" charset="-122"/>
                <a:cs typeface="Calibri" pitchFamily="34" charset="-120"/>
              </a:rPr>
              <a:t>Know when to do it.</a:t>
            </a:r>
            <a:endParaRPr lang="en-US" sz="1250" dirty="0"/>
          </a:p>
        </p:txBody>
      </p:sp>
      <p:sp>
        <p:nvSpPr>
          <p:cNvPr id="21" name="Shape 19"/>
          <p:cNvSpPr/>
          <p:nvPr/>
        </p:nvSpPr>
        <p:spPr>
          <a:xfrm>
            <a:off x="5093208" y="4892040"/>
            <a:ext cx="1975104" cy="1371600"/>
          </a:xfrm>
          <a:prstGeom prst="roundRect">
            <a:avLst>
              <a:gd name="adj" fmla="val 4667"/>
            </a:avLst>
          </a:prstGeom>
          <a:solidFill>
            <a:srgbClr val="EEF3FD"/>
          </a:solidFill>
          <a:ln/>
        </p:spPr>
      </p:sp>
      <p:sp>
        <p:nvSpPr>
          <p:cNvPr id="22" name="Text 20"/>
          <p:cNvSpPr txBox="1"/>
          <p:nvPr/>
        </p:nvSpPr>
        <p:spPr>
          <a:xfrm>
            <a:off x="5230368" y="4892040"/>
            <a:ext cx="1700784" cy="1371600"/>
          </a:xfrm>
          <a:prstGeom prst="rect">
            <a:avLst/>
          </a:prstGeom>
          <a:noFill/>
          <a:ln/>
        </p:spPr>
        <p:txBody>
          <a:bodyPr wrap="square" lIns="0" tIns="0" rIns="0" bIns="0" rtlCol="0" anchor="ctr"/>
          <a:lstStyle/>
          <a:p>
            <a:pPr algn="l" indent="0" marL="0">
              <a:lnSpc>
                <a:spcPct val="115000"/>
              </a:lnSpc>
              <a:buNone/>
            </a:pPr>
            <a:r>
              <a:rPr lang="en-US" sz="1250" b="1" dirty="0">
                <a:solidFill>
                  <a:srgbClr val="1E2761"/>
                </a:solidFill>
                <a:latin typeface="Calibri" pitchFamily="34" charset="0"/>
                <a:ea typeface="Calibri" pitchFamily="34" charset="-122"/>
                <a:cs typeface="Calibri" pitchFamily="34" charset="-120"/>
              </a:rPr>
              <a:t>Know how to do it.</a:t>
            </a:r>
            <a:endParaRPr lang="en-US" sz="1250" dirty="0"/>
          </a:p>
        </p:txBody>
      </p:sp>
      <p:sp>
        <p:nvSpPr>
          <p:cNvPr id="23" name="Shape 21"/>
          <p:cNvSpPr/>
          <p:nvPr/>
        </p:nvSpPr>
        <p:spPr>
          <a:xfrm>
            <a:off x="7296912" y="4892040"/>
            <a:ext cx="1975104" cy="1371600"/>
          </a:xfrm>
          <a:prstGeom prst="roundRect">
            <a:avLst>
              <a:gd name="adj" fmla="val 4667"/>
            </a:avLst>
          </a:prstGeom>
          <a:solidFill>
            <a:srgbClr val="F7E9D8"/>
          </a:solidFill>
          <a:ln/>
        </p:spPr>
      </p:sp>
      <p:sp>
        <p:nvSpPr>
          <p:cNvPr id="24" name="Text 22"/>
          <p:cNvSpPr txBox="1"/>
          <p:nvPr/>
        </p:nvSpPr>
        <p:spPr>
          <a:xfrm>
            <a:off x="7434072" y="4892040"/>
            <a:ext cx="1700784" cy="1371600"/>
          </a:xfrm>
          <a:prstGeom prst="rect">
            <a:avLst/>
          </a:prstGeom>
          <a:noFill/>
          <a:ln/>
        </p:spPr>
        <p:txBody>
          <a:bodyPr wrap="square" lIns="0" tIns="0" rIns="0" bIns="0" rtlCol="0" anchor="ctr"/>
          <a:lstStyle/>
          <a:p>
            <a:pPr algn="l" indent="0" marL="0">
              <a:lnSpc>
                <a:spcPct val="115000"/>
              </a:lnSpc>
              <a:buNone/>
            </a:pPr>
            <a:r>
              <a:rPr lang="en-US" sz="1250" b="1" dirty="0">
                <a:solidFill>
                  <a:srgbClr val="C97A2B"/>
                </a:solidFill>
                <a:latin typeface="Calibri" pitchFamily="34" charset="0"/>
                <a:ea typeface="Calibri" pitchFamily="34" charset="-122"/>
                <a:cs typeface="Calibri" pitchFamily="34" charset="-120"/>
              </a:rPr>
              <a:t>Don't make it easy for them.</a:t>
            </a:r>
            <a:endParaRPr lang="en-US" sz="1250" dirty="0"/>
          </a:p>
        </p:txBody>
      </p:sp>
      <p:sp>
        <p:nvSpPr>
          <p:cNvPr id="25" name="Shape 23"/>
          <p:cNvSpPr/>
          <p:nvPr/>
        </p:nvSpPr>
        <p:spPr>
          <a:xfrm>
            <a:off x="9500616" y="4892040"/>
            <a:ext cx="1975104" cy="1371600"/>
          </a:xfrm>
          <a:prstGeom prst="roundRect">
            <a:avLst>
              <a:gd name="adj" fmla="val 4667"/>
            </a:avLst>
          </a:prstGeom>
          <a:solidFill>
            <a:srgbClr val="F7E9D8"/>
          </a:solidFill>
          <a:ln/>
        </p:spPr>
      </p:sp>
      <p:sp>
        <p:nvSpPr>
          <p:cNvPr id="26" name="Text 24"/>
          <p:cNvSpPr txBox="1"/>
          <p:nvPr/>
        </p:nvSpPr>
        <p:spPr>
          <a:xfrm>
            <a:off x="9637776" y="4892040"/>
            <a:ext cx="1700784" cy="1371600"/>
          </a:xfrm>
          <a:prstGeom prst="rect">
            <a:avLst/>
          </a:prstGeom>
          <a:noFill/>
          <a:ln/>
        </p:spPr>
        <p:txBody>
          <a:bodyPr wrap="square" lIns="0" tIns="0" rIns="0" bIns="0" rtlCol="0" anchor="ctr"/>
          <a:lstStyle/>
          <a:p>
            <a:pPr algn="l" indent="0" marL="0">
              <a:lnSpc>
                <a:spcPct val="115000"/>
              </a:lnSpc>
              <a:buNone/>
            </a:pPr>
            <a:r>
              <a:rPr lang="en-US" sz="1250" b="1" dirty="0">
                <a:solidFill>
                  <a:srgbClr val="C97A2B"/>
                </a:solidFill>
                <a:latin typeface="Calibri" pitchFamily="34" charset="0"/>
                <a:ea typeface="Calibri" pitchFamily="34" charset="-122"/>
                <a:cs typeface="Calibri" pitchFamily="34" charset="-120"/>
              </a:rPr>
              <a:t>Don't be a bigger impact than the threat actor.</a:t>
            </a:r>
            <a:endParaRPr lang="en-US" sz="1250" dirty="0"/>
          </a:p>
        </p:txBody>
      </p:sp>
      <p:sp>
        <p:nvSpPr>
          <p:cNvPr id="28" name="Text 25"/>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02 / 15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RESETTING FOUR ASSUMPTIONS</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Four Beliefs That Leave Organisations Exposed</a:t>
            </a:r>
            <a:endParaRPr lang="en-US" sz="3000" dirty="0"/>
          </a:p>
        </p:txBody>
      </p:sp>
      <p:sp>
        <p:nvSpPr>
          <p:cNvPr id="4" name="Shape 2"/>
          <p:cNvSpPr/>
          <p:nvPr/>
        </p:nvSpPr>
        <p:spPr>
          <a:xfrm>
            <a:off x="685800" y="2148840"/>
            <a:ext cx="5349240" cy="1554480"/>
          </a:xfrm>
          <a:prstGeom prst="roundRect">
            <a:avLst>
              <a:gd name="adj" fmla="val 3529"/>
            </a:avLst>
          </a:prstGeom>
          <a:solidFill>
            <a:srgbClr val="EEF3FD"/>
          </a:solidFill>
          <a:ln/>
        </p:spPr>
      </p:sp>
      <p:sp>
        <p:nvSpPr>
          <p:cNvPr id="5" name="Text 3"/>
          <p:cNvSpPr txBox="1"/>
          <p:nvPr/>
        </p:nvSpPr>
        <p:spPr>
          <a:xfrm>
            <a:off x="960120" y="2295144"/>
            <a:ext cx="4800600" cy="457200"/>
          </a:xfrm>
          <a:prstGeom prst="rect">
            <a:avLst/>
          </a:prstGeom>
          <a:noFill/>
          <a:ln/>
        </p:spPr>
        <p:txBody>
          <a:bodyPr wrap="square" lIns="0" tIns="0" rIns="0" bIns="0" rtlCol="0" anchor="ctr"/>
          <a:lstStyle/>
          <a:p>
            <a:pPr algn="l" indent="0" marL="0">
              <a:buNone/>
            </a:pPr>
            <a:r>
              <a:rPr lang="en-US" sz="1500" b="1" i="1" dirty="0">
                <a:solidFill>
                  <a:srgbClr val="1E2761"/>
                </a:solidFill>
                <a:latin typeface="Cambria" pitchFamily="34" charset="0"/>
                <a:ea typeface="Cambria" pitchFamily="34" charset="-122"/>
                <a:cs typeface="Cambria" pitchFamily="34" charset="-120"/>
              </a:rPr>
              <a:t>“It won’t happen to us.”</a:t>
            </a:r>
            <a:endParaRPr lang="en-US" sz="1500" dirty="0"/>
          </a:p>
        </p:txBody>
      </p:sp>
      <p:sp>
        <p:nvSpPr>
          <p:cNvPr id="6" name="Text 4"/>
          <p:cNvSpPr txBox="1"/>
          <p:nvPr/>
        </p:nvSpPr>
        <p:spPr>
          <a:xfrm>
            <a:off x="960120" y="2752344"/>
            <a:ext cx="4800600" cy="86868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It is likely already happening, in some form — you simply have not detected it yet.</a:t>
            </a:r>
            <a:endParaRPr lang="en-US" sz="1200" dirty="0"/>
          </a:p>
        </p:txBody>
      </p:sp>
      <p:sp>
        <p:nvSpPr>
          <p:cNvPr id="7" name="Shape 5"/>
          <p:cNvSpPr/>
          <p:nvPr/>
        </p:nvSpPr>
        <p:spPr>
          <a:xfrm>
            <a:off x="6400800" y="2148840"/>
            <a:ext cx="5349240" cy="1554480"/>
          </a:xfrm>
          <a:prstGeom prst="roundRect">
            <a:avLst>
              <a:gd name="adj" fmla="val 3529"/>
            </a:avLst>
          </a:prstGeom>
          <a:solidFill>
            <a:srgbClr val="EEF3FD"/>
          </a:solidFill>
          <a:ln/>
        </p:spPr>
      </p:sp>
      <p:sp>
        <p:nvSpPr>
          <p:cNvPr id="8" name="Text 6"/>
          <p:cNvSpPr txBox="1"/>
          <p:nvPr/>
        </p:nvSpPr>
        <p:spPr>
          <a:xfrm>
            <a:off x="6675120" y="2295144"/>
            <a:ext cx="4800600" cy="457200"/>
          </a:xfrm>
          <a:prstGeom prst="rect">
            <a:avLst/>
          </a:prstGeom>
          <a:noFill/>
          <a:ln/>
        </p:spPr>
        <p:txBody>
          <a:bodyPr wrap="square" lIns="0" tIns="0" rIns="0" bIns="0" rtlCol="0" anchor="ctr"/>
          <a:lstStyle/>
          <a:p>
            <a:pPr algn="l" indent="0" marL="0">
              <a:buNone/>
            </a:pPr>
            <a:r>
              <a:rPr lang="en-US" sz="1500" b="1" i="1" dirty="0">
                <a:solidFill>
                  <a:srgbClr val="1E2761"/>
                </a:solidFill>
                <a:latin typeface="Cambria" pitchFamily="34" charset="0"/>
                <a:ea typeface="Cambria" pitchFamily="34" charset="-122"/>
                <a:cs typeface="Cambria" pitchFamily="34" charset="-120"/>
              </a:rPr>
              <a:t>“Our defences will stop it.”</a:t>
            </a:r>
            <a:endParaRPr lang="en-US" sz="1500" dirty="0"/>
          </a:p>
        </p:txBody>
      </p:sp>
      <p:sp>
        <p:nvSpPr>
          <p:cNvPr id="9" name="Text 7"/>
          <p:cNvSpPr txBox="1"/>
          <p:nvPr/>
        </p:nvSpPr>
        <p:spPr>
          <a:xfrm>
            <a:off x="6675120" y="2752344"/>
            <a:ext cx="4800600" cy="86868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Defence-in-depth lowers the odds; it does not guarantee prevention. Off-the-shelf attack tooling has cut the skill and effort a threat actor needs to succeed.</a:t>
            </a:r>
            <a:endParaRPr lang="en-US" sz="1200" dirty="0"/>
          </a:p>
        </p:txBody>
      </p:sp>
      <p:sp>
        <p:nvSpPr>
          <p:cNvPr id="10" name="Shape 8"/>
          <p:cNvSpPr/>
          <p:nvPr/>
        </p:nvSpPr>
        <p:spPr>
          <a:xfrm>
            <a:off x="685800" y="3931920"/>
            <a:ext cx="5349240" cy="1554480"/>
          </a:xfrm>
          <a:prstGeom prst="roundRect">
            <a:avLst>
              <a:gd name="adj" fmla="val 3529"/>
            </a:avLst>
          </a:prstGeom>
          <a:solidFill>
            <a:srgbClr val="EEF3FD"/>
          </a:solidFill>
          <a:ln/>
        </p:spPr>
      </p:sp>
      <p:sp>
        <p:nvSpPr>
          <p:cNvPr id="11" name="Text 9"/>
          <p:cNvSpPr txBox="1"/>
          <p:nvPr/>
        </p:nvSpPr>
        <p:spPr>
          <a:xfrm>
            <a:off x="960120" y="4078224"/>
            <a:ext cx="4800600" cy="457200"/>
          </a:xfrm>
          <a:prstGeom prst="rect">
            <a:avLst/>
          </a:prstGeom>
          <a:noFill/>
          <a:ln/>
        </p:spPr>
        <p:txBody>
          <a:bodyPr wrap="square" lIns="0" tIns="0" rIns="0" bIns="0" rtlCol="0" anchor="ctr"/>
          <a:lstStyle/>
          <a:p>
            <a:pPr algn="l" indent="0" marL="0">
              <a:buNone/>
            </a:pPr>
            <a:r>
              <a:rPr lang="en-US" sz="1500" b="1" i="1" dirty="0">
                <a:solidFill>
                  <a:srgbClr val="1E2761"/>
                </a:solidFill>
                <a:latin typeface="Cambria" pitchFamily="34" charset="0"/>
                <a:ea typeface="Cambria" pitchFamily="34" charset="-122"/>
                <a:cs typeface="Cambria" pitchFamily="34" charset="-120"/>
              </a:rPr>
              <a:t>“The impact will stay inside IT.”</a:t>
            </a:r>
            <a:endParaRPr lang="en-US" sz="1500" dirty="0"/>
          </a:p>
        </p:txBody>
      </p:sp>
      <p:sp>
        <p:nvSpPr>
          <p:cNvPr id="12" name="Text 10"/>
          <p:cNvSpPr txBox="1"/>
          <p:nvPr/>
        </p:nvSpPr>
        <p:spPr>
          <a:xfrm>
            <a:off x="960120" y="4535424"/>
            <a:ext cx="4800600" cy="86868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Real incidents halt revenue, fulfilment, production and customer trust — for weeks, not hours.</a:t>
            </a:r>
            <a:endParaRPr lang="en-US" sz="1200" dirty="0"/>
          </a:p>
        </p:txBody>
      </p:sp>
      <p:sp>
        <p:nvSpPr>
          <p:cNvPr id="13" name="Shape 11"/>
          <p:cNvSpPr/>
          <p:nvPr/>
        </p:nvSpPr>
        <p:spPr>
          <a:xfrm>
            <a:off x="6400800" y="3931920"/>
            <a:ext cx="5349240" cy="1554480"/>
          </a:xfrm>
          <a:prstGeom prst="roundRect">
            <a:avLst>
              <a:gd name="adj" fmla="val 3529"/>
            </a:avLst>
          </a:prstGeom>
          <a:solidFill>
            <a:srgbClr val="EEF3FD"/>
          </a:solidFill>
          <a:ln/>
        </p:spPr>
      </p:sp>
      <p:sp>
        <p:nvSpPr>
          <p:cNvPr id="14" name="Text 12"/>
          <p:cNvSpPr txBox="1"/>
          <p:nvPr/>
        </p:nvSpPr>
        <p:spPr>
          <a:xfrm>
            <a:off x="6675120" y="4078224"/>
            <a:ext cx="4800600" cy="457200"/>
          </a:xfrm>
          <a:prstGeom prst="rect">
            <a:avLst/>
          </a:prstGeom>
          <a:noFill/>
          <a:ln/>
        </p:spPr>
        <p:txBody>
          <a:bodyPr wrap="square" lIns="0" tIns="0" rIns="0" bIns="0" rtlCol="0" anchor="ctr"/>
          <a:lstStyle/>
          <a:p>
            <a:pPr algn="l" indent="0" marL="0">
              <a:buNone/>
            </a:pPr>
            <a:r>
              <a:rPr lang="en-US" sz="1500" b="1" i="1" dirty="0">
                <a:solidFill>
                  <a:srgbClr val="1E2761"/>
                </a:solidFill>
                <a:latin typeface="Cambria" pitchFamily="34" charset="0"/>
                <a:ea typeface="Cambria" pitchFamily="34" charset="-122"/>
                <a:cs typeface="Cambria" pitchFamily="34" charset="-120"/>
              </a:rPr>
              <a:t>“We’ll know how to react.”</a:t>
            </a:r>
            <a:endParaRPr lang="en-US" sz="1500" dirty="0"/>
          </a:p>
        </p:txBody>
      </p:sp>
      <p:sp>
        <p:nvSpPr>
          <p:cNvPr id="15" name="Text 13"/>
          <p:cNvSpPr txBox="1"/>
          <p:nvPr/>
        </p:nvSpPr>
        <p:spPr>
          <a:xfrm>
            <a:off x="6675120" y="4535424"/>
            <a:ext cx="4800600" cy="86868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Without a tested plan and pre-agreed decision rights, the first 48 hours are usually chaos, not command.</a:t>
            </a:r>
            <a:endParaRPr lang="en-US" sz="1200" dirty="0"/>
          </a:p>
        </p:txBody>
      </p:sp>
      <p:sp>
        <p:nvSpPr>
          <p:cNvPr id="16" name="Shape 14"/>
          <p:cNvSpPr/>
          <p:nvPr/>
        </p:nvSpPr>
        <p:spPr>
          <a:xfrm>
            <a:off x="685800" y="5650992"/>
            <a:ext cx="11064240" cy="777240"/>
          </a:xfrm>
          <a:prstGeom prst="roundRect">
            <a:avLst>
              <a:gd name="adj" fmla="val 7059"/>
            </a:avLst>
          </a:prstGeom>
          <a:solidFill>
            <a:srgbClr val="F7E9D8"/>
          </a:solidFill>
          <a:ln/>
        </p:spPr>
      </p:sp>
      <p:sp>
        <p:nvSpPr>
          <p:cNvPr id="17" name="Text 15"/>
          <p:cNvSpPr txBox="1"/>
          <p:nvPr/>
        </p:nvSpPr>
        <p:spPr>
          <a:xfrm>
            <a:off x="960120" y="5650992"/>
            <a:ext cx="10515600" cy="777240"/>
          </a:xfrm>
          <a:prstGeom prst="rect">
            <a:avLst/>
          </a:prstGeom>
          <a:noFill/>
          <a:ln/>
        </p:spPr>
        <p:txBody>
          <a:bodyPr wrap="square" lIns="0" tIns="0" rIns="0" bIns="0" rtlCol="0" anchor="ctr"/>
          <a:lstStyle/>
          <a:p>
            <a:pPr algn="l" indent="0" marL="0">
              <a:lnSpc>
                <a:spcPct val="115000"/>
              </a:lnSpc>
              <a:buNone/>
            </a:pPr>
            <a:r>
              <a:rPr lang="en-US" sz="1250" b="1" dirty="0">
                <a:solidFill>
                  <a:srgbClr val="C97A2B"/>
                </a:solidFill>
                <a:latin typeface="Calibri" pitchFamily="34" charset="0"/>
                <a:ea typeface="Calibri" pitchFamily="34" charset="-122"/>
                <a:cs typeface="Calibri" pitchFamily="34" charset="-120"/>
              </a:rPr>
              <a:t>The question underneath all four: </a:t>
            </a:r>
            <a:pPr algn="l" indent="0" marL="0">
              <a:lnSpc>
                <a:spcPct val="115000"/>
              </a:lnSpc>
              <a:buNone/>
            </a:pPr>
            <a:r>
              <a:rPr lang="en-US" sz="1250" dirty="0">
                <a:solidFill>
                  <a:srgbClr val="2B2F3A"/>
                </a:solidFill>
                <a:latin typeface="Calibri" pitchFamily="34" charset="0"/>
                <a:ea typeface="Calibri" pitchFamily="34" charset="-122"/>
                <a:cs typeface="Calibri" pitchFamily="34" charset="-120"/>
              </a:rPr>
              <a:t>is your risk position a true representation of reality — do you actually know all of your issues and vulnerabilities, including those held by your suppliers and service providers, or only the ones you have already found?</a:t>
            </a:r>
            <a:endParaRPr lang="en-US" sz="1250" dirty="0"/>
          </a:p>
        </p:txBody>
      </p:sp>
      <p:sp>
        <p:nvSpPr>
          <p:cNvPr id="19" name="Text 16"/>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03 / 15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A CHANGED THREAT CALCULUS</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The Target Logic Has Changed</a:t>
            </a:r>
            <a:endParaRPr lang="en-US" sz="3000" dirty="0"/>
          </a:p>
        </p:txBody>
      </p:sp>
      <p:sp>
        <p:nvSpPr>
          <p:cNvPr id="4" name="Shape 2"/>
          <p:cNvSpPr/>
          <p:nvPr/>
        </p:nvSpPr>
        <p:spPr>
          <a:xfrm>
            <a:off x="685800" y="2057400"/>
            <a:ext cx="5212080" cy="2880360"/>
          </a:xfrm>
          <a:prstGeom prst="roundRect">
            <a:avLst>
              <a:gd name="adj" fmla="val 1905"/>
            </a:avLst>
          </a:prstGeom>
          <a:solidFill>
            <a:srgbClr val="EEF3FD"/>
          </a:solidFill>
          <a:ln/>
        </p:spPr>
      </p:sp>
      <p:sp>
        <p:nvSpPr>
          <p:cNvPr id="5" name="Text 3"/>
          <p:cNvSpPr txBox="1"/>
          <p:nvPr/>
        </p:nvSpPr>
        <p:spPr>
          <a:xfrm>
            <a:off x="914400" y="2240280"/>
            <a:ext cx="4754880" cy="320040"/>
          </a:xfrm>
          <a:prstGeom prst="rect">
            <a:avLst/>
          </a:prstGeom>
          <a:noFill/>
          <a:ln/>
        </p:spPr>
        <p:txBody>
          <a:bodyPr wrap="square" lIns="0" tIns="0" rIns="0" bIns="0" rtlCol="0" anchor="ctr"/>
          <a:lstStyle/>
          <a:p>
            <a:pPr indent="0" marL="0">
              <a:buNone/>
            </a:pPr>
            <a:r>
              <a:rPr lang="en-US" sz="1150" b="1" spc="100" kern="0" dirty="0">
                <a:solidFill>
                  <a:srgbClr val="1E2761"/>
                </a:solidFill>
                <a:latin typeface="Calibri" pitchFamily="34" charset="0"/>
                <a:ea typeface="Calibri" pitchFamily="34" charset="-122"/>
                <a:cs typeface="Calibri" pitchFamily="34" charset="-120"/>
              </a:rPr>
              <a:t>THE OLD ASSUMPTION</a:t>
            </a:r>
            <a:endParaRPr lang="en-US" sz="1150" dirty="0"/>
          </a:p>
        </p:txBody>
      </p:sp>
      <p:sp>
        <p:nvSpPr>
          <p:cNvPr id="6" name="Text 4"/>
          <p:cNvSpPr txBox="1"/>
          <p:nvPr/>
        </p:nvSpPr>
        <p:spPr>
          <a:xfrm>
            <a:off x="914400" y="2697480"/>
            <a:ext cx="4754880" cy="1188720"/>
          </a:xfrm>
          <a:prstGeom prst="rect">
            <a:avLst/>
          </a:prstGeom>
          <a:noFill/>
          <a:ln/>
        </p:spPr>
        <p:txBody>
          <a:bodyPr wrap="square" lIns="0" tIns="0" rIns="0" bIns="0" rtlCol="0" anchor="ctr"/>
          <a:lstStyle/>
          <a:p>
            <a:pPr indent="0" marL="0">
              <a:lnSpc>
                <a:spcPct val="125000"/>
              </a:lnSpc>
              <a:buNone/>
            </a:pPr>
            <a:r>
              <a:rPr lang="en-US" sz="1450" i="1" dirty="0">
                <a:solidFill>
                  <a:srgbClr val="2B2F3A"/>
                </a:solidFill>
                <a:latin typeface="Cambria" pitchFamily="34" charset="0"/>
                <a:ea typeface="Cambria" pitchFamily="34" charset="-122"/>
                <a:cs typeface="Cambria" pitchFamily="34" charset="-120"/>
              </a:rPr>
              <a:t>“State-linked threats target energy grids, defence systems and financial infrastructure. That’s not us.”</a:t>
            </a:r>
            <a:endParaRPr lang="en-US" sz="1450" dirty="0"/>
          </a:p>
        </p:txBody>
      </p:sp>
      <p:sp>
        <p:nvSpPr>
          <p:cNvPr id="7" name="Text 5"/>
          <p:cNvSpPr txBox="1"/>
          <p:nvPr/>
        </p:nvSpPr>
        <p:spPr>
          <a:xfrm>
            <a:off x="914400" y="4480560"/>
            <a:ext cx="4754880" cy="365760"/>
          </a:xfrm>
          <a:prstGeom prst="rect">
            <a:avLst/>
          </a:prstGeom>
          <a:noFill/>
          <a:ln/>
        </p:spPr>
        <p:txBody>
          <a:bodyPr wrap="square" lIns="0" tIns="0" rIns="0" bIns="0" rtlCol="0" anchor="ctr"/>
          <a:lstStyle/>
          <a:p>
            <a:pPr indent="0" marL="0">
              <a:buNone/>
            </a:pPr>
            <a:r>
              <a:rPr lang="en-US" sz="1250" dirty="0">
                <a:solidFill>
                  <a:srgbClr val="5B6270"/>
                </a:solidFill>
                <a:latin typeface="Calibri" pitchFamily="34" charset="0"/>
                <a:ea typeface="Calibri" pitchFamily="34" charset="-122"/>
                <a:cs typeface="Calibri" pitchFamily="34" charset="-120"/>
              </a:rPr>
              <a:t>Energy · Defence · Finance · Government</a:t>
            </a:r>
            <a:endParaRPr lang="en-US" sz="1250" dirty="0"/>
          </a:p>
        </p:txBody>
      </p:sp>
      <p:sp>
        <p:nvSpPr>
          <p:cNvPr id="8" name="Shape 6"/>
          <p:cNvSpPr/>
          <p:nvPr/>
        </p:nvSpPr>
        <p:spPr>
          <a:xfrm>
            <a:off x="6263640" y="2057400"/>
            <a:ext cx="5212080" cy="2880360"/>
          </a:xfrm>
          <a:prstGeom prst="roundRect">
            <a:avLst>
              <a:gd name="adj" fmla="val 1905"/>
            </a:avLst>
          </a:prstGeom>
          <a:solidFill>
            <a:srgbClr val="F7E9D8"/>
          </a:solidFill>
          <a:ln/>
        </p:spPr>
      </p:sp>
      <p:sp>
        <p:nvSpPr>
          <p:cNvPr id="9" name="Text 7"/>
          <p:cNvSpPr txBox="1"/>
          <p:nvPr/>
        </p:nvSpPr>
        <p:spPr>
          <a:xfrm>
            <a:off x="6492240" y="2240280"/>
            <a:ext cx="4754880" cy="320040"/>
          </a:xfrm>
          <a:prstGeom prst="rect">
            <a:avLst/>
          </a:prstGeom>
          <a:noFill/>
          <a:ln/>
        </p:spPr>
        <p:txBody>
          <a:bodyPr wrap="square" lIns="0" tIns="0" rIns="0" bIns="0" rtlCol="0" anchor="ctr"/>
          <a:lstStyle/>
          <a:p>
            <a:pPr indent="0" marL="0">
              <a:buNone/>
            </a:pPr>
            <a:r>
              <a:rPr lang="en-US" sz="1150" b="1" spc="100" kern="0" dirty="0">
                <a:solidFill>
                  <a:srgbClr val="C97A2B"/>
                </a:solidFill>
                <a:latin typeface="Calibri" pitchFamily="34" charset="0"/>
                <a:ea typeface="Calibri" pitchFamily="34" charset="-122"/>
                <a:cs typeface="Calibri" pitchFamily="34" charset="-120"/>
              </a:rPr>
              <a:t>THE 2025 REALITY</a:t>
            </a:r>
            <a:endParaRPr lang="en-US" sz="1150" dirty="0"/>
          </a:p>
        </p:txBody>
      </p:sp>
      <p:sp>
        <p:nvSpPr>
          <p:cNvPr id="10" name="Text 8"/>
          <p:cNvSpPr txBox="1"/>
          <p:nvPr/>
        </p:nvSpPr>
        <p:spPr>
          <a:xfrm>
            <a:off x="6492240" y="2651760"/>
            <a:ext cx="4754880" cy="822960"/>
          </a:xfrm>
          <a:prstGeom prst="rect">
            <a:avLst/>
          </a:prstGeom>
          <a:noFill/>
          <a:ln/>
        </p:spPr>
        <p:txBody>
          <a:bodyPr wrap="square" lIns="0" tIns="0" rIns="0" bIns="0" rtlCol="0" anchor="ctr"/>
          <a:lstStyle/>
          <a:p>
            <a:pPr indent="0" marL="0">
              <a:lnSpc>
                <a:spcPct val="120000"/>
              </a:lnSpc>
              <a:buNone/>
            </a:pPr>
            <a:r>
              <a:rPr lang="en-US" sz="1450" b="1" dirty="0">
                <a:solidFill>
                  <a:srgbClr val="1E2761"/>
                </a:solidFill>
                <a:latin typeface="Cambria" pitchFamily="34" charset="0"/>
                <a:ea typeface="Cambria" pitchFamily="34" charset="-122"/>
                <a:cs typeface="Cambria" pitchFamily="34" charset="-120"/>
              </a:rPr>
              <a:t>Retail is one of the fastest ways to hit an entire population’s daily life, all at once, visibly.</a:t>
            </a:r>
            <a:endParaRPr lang="en-US" sz="1450" dirty="0"/>
          </a:p>
        </p:txBody>
      </p:sp>
      <p:sp>
        <p:nvSpPr>
          <p:cNvPr id="11" name="Text 9"/>
          <p:cNvSpPr txBox="1"/>
          <p:nvPr/>
        </p:nvSpPr>
        <p:spPr>
          <a:xfrm>
            <a:off x="6492240" y="3520440"/>
            <a:ext cx="4754880" cy="1325880"/>
          </a:xfrm>
          <a:prstGeom prst="rect">
            <a:avLst/>
          </a:prstGeom>
          <a:noFill/>
          <a:ln/>
        </p:spPr>
        <p:txBody>
          <a:bodyPr wrap="square" lIns="0" tIns="0" rIns="0" bIns="0" rtlCol="0" anchor="ctr"/>
          <a:lstStyle/>
          <a:p>
            <a:pPr indent="0" marL="0">
              <a:lnSpc>
                <a:spcPct val="120000"/>
              </a:lnSpc>
              <a:buNone/>
            </a:pPr>
            <a:r>
              <a:rPr lang="en-US" sz="1150" dirty="0">
                <a:solidFill>
                  <a:srgbClr val="2B2F3A"/>
                </a:solidFill>
                <a:latin typeface="Calibri" pitchFamily="34" charset="0"/>
                <a:ea typeface="Calibri" pitchFamily="34" charset="-122"/>
                <a:cs typeface="Calibri" pitchFamily="34" charset="-120"/>
              </a:rPr>
              <a:t>Empty shelves, failed deliveries and broken payments are immediate, universal and impossible to ignore — precisely why state-sponsored and state-motivated actors now treat consumer-facing sectors as strategic targets, not just financially-motivated criminals do.</a:t>
            </a:r>
            <a:endParaRPr lang="en-US" sz="1150" dirty="0"/>
          </a:p>
        </p:txBody>
      </p:sp>
      <p:sp>
        <p:nvSpPr>
          <p:cNvPr id="12" name="Text 10"/>
          <p:cNvSpPr txBox="1"/>
          <p:nvPr/>
        </p:nvSpPr>
        <p:spPr>
          <a:xfrm>
            <a:off x="685800" y="5212080"/>
            <a:ext cx="10789920" cy="822960"/>
          </a:xfrm>
          <a:prstGeom prst="rect">
            <a:avLst/>
          </a:prstGeom>
          <a:noFill/>
          <a:ln/>
        </p:spPr>
        <p:txBody>
          <a:bodyPr wrap="square" lIns="0" tIns="0" rIns="0" bIns="0" rtlCol="0" anchor="ctr"/>
          <a:lstStyle/>
          <a:p>
            <a:pPr algn="l" indent="0" marL="0">
              <a:lnSpc>
                <a:spcPct val="120000"/>
              </a:lnSpc>
              <a:buNone/>
            </a:pPr>
            <a:r>
              <a:rPr lang="en-US" sz="1450" b="1" i="1" dirty="0">
                <a:solidFill>
                  <a:srgbClr val="1E2761"/>
                </a:solidFill>
                <a:latin typeface="Calibri" pitchFamily="34" charset="0"/>
                <a:ea typeface="Calibri" pitchFamily="34" charset="-122"/>
                <a:cs typeface="Calibri" pitchFamily="34" charset="-120"/>
              </a:rPr>
              <a:t>Retail is no longer a bystander in geopolitical conflict — and boards are typically the last in the organisation to know an actor is already inside.</a:t>
            </a:r>
            <a:endParaRPr lang="en-US" sz="1450" dirty="0"/>
          </a:p>
        </p:txBody>
      </p:sp>
      <p:sp>
        <p:nvSpPr>
          <p:cNvPr id="14" name="Text 11"/>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04 / 15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CASE IN POINT — RETAIL</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When It Isn’t Contained to IT</a:t>
            </a:r>
            <a:endParaRPr lang="en-US" sz="3000" dirty="0"/>
          </a:p>
        </p:txBody>
      </p:sp>
      <p:sp>
        <p:nvSpPr>
          <p:cNvPr id="4" name="Text 2"/>
          <p:cNvSpPr txBox="1"/>
          <p:nvPr/>
        </p:nvSpPr>
        <p:spPr>
          <a:xfrm>
            <a:off x="685800" y="1371600"/>
            <a:ext cx="10789920" cy="411480"/>
          </a:xfrm>
          <a:prstGeom prst="rect">
            <a:avLst/>
          </a:prstGeom>
          <a:noFill/>
          <a:ln/>
        </p:spPr>
        <p:txBody>
          <a:bodyPr wrap="square" lIns="0" tIns="0" rIns="0" bIns="0" rtlCol="0" anchor="ctr"/>
          <a:lstStyle/>
          <a:p>
            <a:pPr algn="l" indent="0" marL="0">
              <a:buNone/>
            </a:pPr>
            <a:r>
              <a:rPr lang="en-US" sz="1300" b="1" dirty="0">
                <a:solidFill>
                  <a:srgbClr val="5B6270"/>
                </a:solidFill>
                <a:latin typeface="Calibri" pitchFamily="34" charset="0"/>
                <a:ea typeface="Calibri" pitchFamily="34" charset="-122"/>
                <a:cs typeface="Calibri" pitchFamily="34" charset="-120"/>
              </a:rPr>
              <a:t>TRADE: Major retail-sector organisation  ·  WHEN: 2025</a:t>
            </a:r>
            <a:endParaRPr lang="en-US" sz="1300" dirty="0"/>
          </a:p>
        </p:txBody>
      </p:sp>
      <p:sp>
        <p:nvSpPr>
          <p:cNvPr id="5" name="Shape 3"/>
          <p:cNvSpPr/>
          <p:nvPr/>
        </p:nvSpPr>
        <p:spPr>
          <a:xfrm>
            <a:off x="822960" y="2011680"/>
            <a:ext cx="10241280" cy="0"/>
          </a:xfrm>
          <a:prstGeom prst="line">
            <a:avLst/>
          </a:prstGeom>
          <a:noFill/>
          <a:ln w="38100">
            <a:solidFill>
              <a:srgbClr val="CADCFC"/>
            </a:solidFill>
            <a:prstDash val="solid"/>
          </a:ln>
        </p:spPr>
      </p:sp>
      <p:sp>
        <p:nvSpPr>
          <p:cNvPr id="6" name="Shape 4"/>
          <p:cNvSpPr/>
          <p:nvPr/>
        </p:nvSpPr>
        <p:spPr>
          <a:xfrm>
            <a:off x="1252728" y="1929384"/>
            <a:ext cx="164592" cy="164592"/>
          </a:xfrm>
          <a:prstGeom prst="ellipse">
            <a:avLst/>
          </a:prstGeom>
          <a:solidFill>
            <a:srgbClr val="C97A2B"/>
          </a:solidFill>
          <a:ln w="19050">
            <a:solidFill>
              <a:srgbClr val="FFFFFF"/>
            </a:solidFill>
            <a:prstDash val="solid"/>
          </a:ln>
        </p:spPr>
      </p:sp>
      <p:sp>
        <p:nvSpPr>
          <p:cNvPr id="7" name="Text 5"/>
          <p:cNvSpPr txBox="1"/>
          <p:nvPr/>
        </p:nvSpPr>
        <p:spPr>
          <a:xfrm>
            <a:off x="329184" y="2176272"/>
            <a:ext cx="2011680" cy="640080"/>
          </a:xfrm>
          <a:prstGeom prst="rect">
            <a:avLst/>
          </a:prstGeom>
          <a:noFill/>
          <a:ln/>
        </p:spPr>
        <p:txBody>
          <a:bodyPr wrap="square" lIns="0" tIns="0" rIns="0" bIns="0" rtlCol="0" anchor="ctr"/>
          <a:lstStyle/>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Ransomware</a:t>
            </a:r>
            <a:endParaRPr lang="en-US" sz="1100" dirty="0"/>
          </a:p>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deployed</a:t>
            </a:r>
            <a:endParaRPr lang="en-US" sz="1100" dirty="0"/>
          </a:p>
        </p:txBody>
      </p:sp>
      <p:sp>
        <p:nvSpPr>
          <p:cNvPr id="8" name="Shape 6"/>
          <p:cNvSpPr/>
          <p:nvPr/>
        </p:nvSpPr>
        <p:spPr>
          <a:xfrm>
            <a:off x="5861304" y="1929384"/>
            <a:ext cx="164592" cy="164592"/>
          </a:xfrm>
          <a:prstGeom prst="ellipse">
            <a:avLst/>
          </a:prstGeom>
          <a:solidFill>
            <a:srgbClr val="1E2761"/>
          </a:solidFill>
          <a:ln w="19050">
            <a:solidFill>
              <a:srgbClr val="FFFFFF"/>
            </a:solidFill>
            <a:prstDash val="solid"/>
          </a:ln>
        </p:spPr>
      </p:sp>
      <p:sp>
        <p:nvSpPr>
          <p:cNvPr id="9" name="Text 7"/>
          <p:cNvSpPr txBox="1"/>
          <p:nvPr/>
        </p:nvSpPr>
        <p:spPr>
          <a:xfrm>
            <a:off x="4937760" y="2176272"/>
            <a:ext cx="2011680" cy="640080"/>
          </a:xfrm>
          <a:prstGeom prst="rect">
            <a:avLst/>
          </a:prstGeom>
          <a:noFill/>
          <a:ln/>
        </p:spPr>
        <p:txBody>
          <a:bodyPr wrap="square" lIns="0" tIns="0" rIns="0" bIns="0" rtlCol="0" anchor="ctr"/>
          <a:lstStyle/>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Online &amp; fulfilment</a:t>
            </a:r>
            <a:endParaRPr lang="en-US" sz="1100" dirty="0"/>
          </a:p>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operations down</a:t>
            </a:r>
            <a:endParaRPr lang="en-US" sz="1100" dirty="0"/>
          </a:p>
        </p:txBody>
      </p:sp>
      <p:sp>
        <p:nvSpPr>
          <p:cNvPr id="10" name="Shape 8"/>
          <p:cNvSpPr/>
          <p:nvPr/>
        </p:nvSpPr>
        <p:spPr>
          <a:xfrm>
            <a:off x="10469880" y="1929384"/>
            <a:ext cx="164592" cy="164592"/>
          </a:xfrm>
          <a:prstGeom prst="ellipse">
            <a:avLst/>
          </a:prstGeom>
          <a:solidFill>
            <a:srgbClr val="1E2761"/>
          </a:solidFill>
          <a:ln w="19050">
            <a:solidFill>
              <a:srgbClr val="FFFFFF"/>
            </a:solidFill>
            <a:prstDash val="solid"/>
          </a:ln>
        </p:spPr>
      </p:sp>
      <p:sp>
        <p:nvSpPr>
          <p:cNvPr id="11" name="Text 9"/>
          <p:cNvSpPr txBox="1"/>
          <p:nvPr/>
        </p:nvSpPr>
        <p:spPr>
          <a:xfrm>
            <a:off x="9546336" y="2176272"/>
            <a:ext cx="2011680" cy="640080"/>
          </a:xfrm>
          <a:prstGeom prst="rect">
            <a:avLst/>
          </a:prstGeom>
          <a:noFill/>
          <a:ln/>
        </p:spPr>
        <p:txBody>
          <a:bodyPr wrap="square" lIns="0" tIns="0" rIns="0" bIns="0" rtlCol="0" anchor="ctr"/>
          <a:lstStyle/>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Phased</a:t>
            </a:r>
            <a:endParaRPr lang="en-US" sz="1100" dirty="0"/>
          </a:p>
          <a:p>
            <a:pPr algn="ctr" indent="0" marL="0">
              <a:lnSpc>
                <a:spcPct val="110000"/>
              </a:lnSpc>
              <a:buNone/>
            </a:pPr>
            <a:r>
              <a:rPr lang="en-US" sz="1100" dirty="0">
                <a:solidFill>
                  <a:srgbClr val="2B2F3A"/>
                </a:solidFill>
                <a:latin typeface="Calibri" pitchFamily="34" charset="0"/>
                <a:ea typeface="Calibri" pitchFamily="34" charset="-122"/>
                <a:cs typeface="Calibri" pitchFamily="34" charset="-120"/>
              </a:rPr>
              <a:t>recovery</a:t>
            </a:r>
            <a:endParaRPr lang="en-US" sz="1100" dirty="0"/>
          </a:p>
        </p:txBody>
      </p:sp>
      <p:sp>
        <p:nvSpPr>
          <p:cNvPr id="12" name="Shape 10"/>
          <p:cNvSpPr/>
          <p:nvPr/>
        </p:nvSpPr>
        <p:spPr>
          <a:xfrm>
            <a:off x="685800" y="3429000"/>
            <a:ext cx="3429000" cy="1600200"/>
          </a:xfrm>
          <a:prstGeom prst="roundRect">
            <a:avLst>
              <a:gd name="adj" fmla="val 3429"/>
            </a:avLst>
          </a:prstGeom>
          <a:solidFill>
            <a:srgbClr val="EEF3FD"/>
          </a:solidFill>
          <a:ln/>
        </p:spPr>
      </p:sp>
      <p:sp>
        <p:nvSpPr>
          <p:cNvPr id="13" name="Text 11"/>
          <p:cNvSpPr txBox="1"/>
          <p:nvPr/>
        </p:nvSpPr>
        <p:spPr>
          <a:xfrm>
            <a:off x="868680" y="3593592"/>
            <a:ext cx="3063240" cy="685800"/>
          </a:xfrm>
          <a:prstGeom prst="rect">
            <a:avLst/>
          </a:prstGeom>
          <a:noFill/>
          <a:ln/>
        </p:spPr>
        <p:txBody>
          <a:bodyPr wrap="square" lIns="0" tIns="0" rIns="0" bIns="0" rtlCol="0" anchor="ctr"/>
          <a:lstStyle/>
          <a:p>
            <a:pPr algn="l" indent="0" marL="0">
              <a:buNone/>
            </a:pPr>
            <a:r>
              <a:rPr lang="en-US" sz="2600" b="1" dirty="0">
                <a:solidFill>
                  <a:srgbClr val="C97A2B"/>
                </a:solidFill>
                <a:latin typeface="Cambria" pitchFamily="34" charset="0"/>
                <a:ea typeface="Cambria" pitchFamily="34" charset="-122"/>
                <a:cs typeface="Cambria" pitchFamily="34" charset="-120"/>
              </a:rPr>
              <a:t>~6 weeks</a:t>
            </a:r>
            <a:endParaRPr lang="en-US" sz="2600" dirty="0"/>
          </a:p>
        </p:txBody>
      </p:sp>
      <p:sp>
        <p:nvSpPr>
          <p:cNvPr id="14" name="Text 12"/>
          <p:cNvSpPr txBox="1"/>
          <p:nvPr/>
        </p:nvSpPr>
        <p:spPr>
          <a:xfrm>
            <a:off x="868680" y="4297680"/>
            <a:ext cx="3063240" cy="640080"/>
          </a:xfrm>
          <a:prstGeom prst="rect">
            <a:avLst/>
          </a:prstGeom>
          <a:noFill/>
          <a:ln/>
        </p:spPr>
        <p:txBody>
          <a:bodyPr wrap="square" lIns="0" tIns="0" rIns="0" bIns="0" rtlCol="0" anchor="ctr"/>
          <a:lstStyle/>
          <a:p>
            <a:pPr algn="l" indent="0" marL="0">
              <a:lnSpc>
                <a:spcPct val="115000"/>
              </a:lnSpc>
              <a:buNone/>
            </a:pPr>
            <a:r>
              <a:rPr lang="en-US" sz="1150" dirty="0">
                <a:solidFill>
                  <a:srgbClr val="2B2F3A"/>
                </a:solidFill>
                <a:latin typeface="Calibri" pitchFamily="34" charset="0"/>
                <a:ea typeface="Calibri" pitchFamily="34" charset="-122"/>
                <a:cs typeface="Calibri" pitchFamily="34" charset="-120"/>
              </a:rPr>
              <a:t>of disrupted online ordering and fulfilment operations</a:t>
            </a:r>
            <a:endParaRPr lang="en-US" sz="1150" dirty="0"/>
          </a:p>
        </p:txBody>
      </p:sp>
      <p:sp>
        <p:nvSpPr>
          <p:cNvPr id="15" name="Shape 13"/>
          <p:cNvSpPr/>
          <p:nvPr/>
        </p:nvSpPr>
        <p:spPr>
          <a:xfrm>
            <a:off x="4389120" y="3429000"/>
            <a:ext cx="3429000" cy="1600200"/>
          </a:xfrm>
          <a:prstGeom prst="roundRect">
            <a:avLst>
              <a:gd name="adj" fmla="val 3429"/>
            </a:avLst>
          </a:prstGeom>
          <a:solidFill>
            <a:srgbClr val="EEF3FD"/>
          </a:solidFill>
          <a:ln/>
        </p:spPr>
      </p:sp>
      <p:sp>
        <p:nvSpPr>
          <p:cNvPr id="16" name="Text 14"/>
          <p:cNvSpPr txBox="1"/>
          <p:nvPr/>
        </p:nvSpPr>
        <p:spPr>
          <a:xfrm>
            <a:off x="4572000" y="3593592"/>
            <a:ext cx="3063240" cy="685800"/>
          </a:xfrm>
          <a:prstGeom prst="rect">
            <a:avLst/>
          </a:prstGeom>
          <a:noFill/>
          <a:ln/>
        </p:spPr>
        <p:txBody>
          <a:bodyPr wrap="square" lIns="0" tIns="0" rIns="0" bIns="0" rtlCol="0" anchor="ctr"/>
          <a:lstStyle/>
          <a:p>
            <a:pPr algn="l" indent="0" marL="0">
              <a:buNone/>
            </a:pPr>
            <a:r>
              <a:rPr lang="en-US" sz="2600" b="1" dirty="0">
                <a:solidFill>
                  <a:srgbClr val="C97A2B"/>
                </a:solidFill>
                <a:latin typeface="Cambria" pitchFamily="34" charset="0"/>
                <a:ea typeface="Cambria" pitchFamily="34" charset="-122"/>
                <a:cs typeface="Cambria" pitchFamily="34" charset="-120"/>
              </a:rPr>
              <a:t>~12 months</a:t>
            </a:r>
            <a:endParaRPr lang="en-US" sz="2600" dirty="0"/>
          </a:p>
        </p:txBody>
      </p:sp>
      <p:sp>
        <p:nvSpPr>
          <p:cNvPr id="17" name="Text 15"/>
          <p:cNvSpPr txBox="1"/>
          <p:nvPr/>
        </p:nvSpPr>
        <p:spPr>
          <a:xfrm>
            <a:off x="4572000" y="4297680"/>
            <a:ext cx="3063240" cy="640080"/>
          </a:xfrm>
          <a:prstGeom prst="rect">
            <a:avLst/>
          </a:prstGeom>
          <a:noFill/>
          <a:ln/>
        </p:spPr>
        <p:txBody>
          <a:bodyPr wrap="square" lIns="0" tIns="0" rIns="0" bIns="0" rtlCol="0" anchor="ctr"/>
          <a:lstStyle/>
          <a:p>
            <a:pPr algn="l" indent="0" marL="0">
              <a:lnSpc>
                <a:spcPct val="115000"/>
              </a:lnSpc>
              <a:buNone/>
            </a:pPr>
            <a:r>
              <a:rPr lang="en-US" sz="1150" dirty="0">
                <a:solidFill>
                  <a:srgbClr val="2B2F3A"/>
                </a:solidFill>
                <a:latin typeface="Calibri" pitchFamily="34" charset="0"/>
                <a:ea typeface="Calibri" pitchFamily="34" charset="-122"/>
                <a:cs typeface="Calibri" pitchFamily="34" charset="-120"/>
              </a:rPr>
              <a:t>of wider business disruption before operations fully normalised</a:t>
            </a:r>
            <a:endParaRPr lang="en-US" sz="1150" dirty="0"/>
          </a:p>
        </p:txBody>
      </p:sp>
      <p:sp>
        <p:nvSpPr>
          <p:cNvPr id="18" name="Shape 16"/>
          <p:cNvSpPr/>
          <p:nvPr/>
        </p:nvSpPr>
        <p:spPr>
          <a:xfrm>
            <a:off x="8092440" y="3429000"/>
            <a:ext cx="3429000" cy="1600200"/>
          </a:xfrm>
          <a:prstGeom prst="roundRect">
            <a:avLst>
              <a:gd name="adj" fmla="val 3429"/>
            </a:avLst>
          </a:prstGeom>
          <a:solidFill>
            <a:srgbClr val="EEF3FD"/>
          </a:solidFill>
          <a:ln/>
        </p:spPr>
      </p:sp>
      <p:sp>
        <p:nvSpPr>
          <p:cNvPr id="19" name="Text 17"/>
          <p:cNvSpPr txBox="1"/>
          <p:nvPr/>
        </p:nvSpPr>
        <p:spPr>
          <a:xfrm>
            <a:off x="8275320" y="3593592"/>
            <a:ext cx="3063240" cy="685800"/>
          </a:xfrm>
          <a:prstGeom prst="rect">
            <a:avLst/>
          </a:prstGeom>
          <a:noFill/>
          <a:ln/>
        </p:spPr>
        <p:txBody>
          <a:bodyPr wrap="square" lIns="0" tIns="0" rIns="0" bIns="0" rtlCol="0" anchor="ctr"/>
          <a:lstStyle/>
          <a:p>
            <a:pPr algn="l" indent="0" marL="0">
              <a:buNone/>
            </a:pPr>
            <a:r>
              <a:rPr lang="en-US" sz="2600" b="1" dirty="0">
                <a:solidFill>
                  <a:srgbClr val="C97A2B"/>
                </a:solidFill>
                <a:latin typeface="Cambria" pitchFamily="34" charset="0"/>
                <a:ea typeface="Cambria" pitchFamily="34" charset="-122"/>
                <a:cs typeface="Cambria" pitchFamily="34" charset="-120"/>
              </a:rPr>
              <a:t>Hundreds of millions</a:t>
            </a:r>
            <a:endParaRPr lang="en-US" sz="2600" dirty="0"/>
          </a:p>
        </p:txBody>
      </p:sp>
      <p:sp>
        <p:nvSpPr>
          <p:cNvPr id="20" name="Text 18"/>
          <p:cNvSpPr txBox="1"/>
          <p:nvPr/>
        </p:nvSpPr>
        <p:spPr>
          <a:xfrm>
            <a:off x="8275320" y="4297680"/>
            <a:ext cx="3063240" cy="640080"/>
          </a:xfrm>
          <a:prstGeom prst="rect">
            <a:avLst/>
          </a:prstGeom>
          <a:noFill/>
          <a:ln/>
        </p:spPr>
        <p:txBody>
          <a:bodyPr wrap="square" lIns="0" tIns="0" rIns="0" bIns="0" rtlCol="0" anchor="ctr"/>
          <a:lstStyle/>
          <a:p>
            <a:pPr algn="l" indent="0" marL="0">
              <a:lnSpc>
                <a:spcPct val="115000"/>
              </a:lnSpc>
              <a:buNone/>
            </a:pPr>
            <a:r>
              <a:rPr lang="en-US" sz="1150" dirty="0">
                <a:solidFill>
                  <a:srgbClr val="2B2F3A"/>
                </a:solidFill>
                <a:latin typeface="Calibri" pitchFamily="34" charset="0"/>
                <a:ea typeface="Calibri" pitchFamily="34" charset="-122"/>
                <a:cs typeface="Calibri" pitchFamily="34" charset="-120"/>
              </a:rPr>
              <a:t>in estimated operating-profit impact, in local currency</a:t>
            </a:r>
            <a:endParaRPr lang="en-US" sz="1150" dirty="0"/>
          </a:p>
        </p:txBody>
      </p:sp>
      <p:sp>
        <p:nvSpPr>
          <p:cNvPr id="21" name="Text 19"/>
          <p:cNvSpPr txBox="1"/>
          <p:nvPr/>
        </p:nvSpPr>
        <p:spPr>
          <a:xfrm>
            <a:off x="685800" y="5257800"/>
            <a:ext cx="10789920" cy="502920"/>
          </a:xfrm>
          <a:prstGeom prst="rect">
            <a:avLst/>
          </a:prstGeom>
          <a:noFill/>
          <a:ln/>
        </p:spPr>
        <p:txBody>
          <a:bodyPr wrap="square" lIns="0" tIns="0" rIns="0" bIns="0" rtlCol="0" anchor="ctr"/>
          <a:lstStyle/>
          <a:p>
            <a:pPr algn="l" indent="0" marL="0">
              <a:lnSpc>
                <a:spcPct val="115000"/>
              </a:lnSpc>
              <a:buNone/>
            </a:pPr>
            <a:r>
              <a:rPr lang="en-US" sz="1200" i="1" dirty="0">
                <a:solidFill>
                  <a:srgbClr val="5B6270"/>
                </a:solidFill>
                <a:latin typeface="Calibri" pitchFamily="34" charset="0"/>
                <a:ea typeface="Calibri" pitchFamily="34" charset="-122"/>
                <a:cs typeface="Calibri" pitchFamily="34" charset="-120"/>
              </a:rPr>
              <a:t>Root cause pattern: social engineering of help-desk / identity-recovery processes to bypass technical controls entirely — not a sophisticated exploit. One of several major retailers hit within the same short window, by related actors.</a:t>
            </a:r>
            <a:endParaRPr lang="en-US" sz="1200" dirty="0"/>
          </a:p>
        </p:txBody>
      </p:sp>
      <p:sp>
        <p:nvSpPr>
          <p:cNvPr id="23" name="Text 20"/>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05 / 15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A DIFFERENT LENS ON INCIDENT RESPONSE</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Clearing a Building, Clearing a Network</a:t>
            </a:r>
            <a:endParaRPr lang="en-US" sz="3000" dirty="0"/>
          </a:p>
        </p:txBody>
      </p:sp>
      <p:sp>
        <p:nvSpPr>
          <p:cNvPr id="4" name="Text 2"/>
          <p:cNvSpPr txBox="1"/>
          <p:nvPr/>
        </p:nvSpPr>
        <p:spPr>
          <a:xfrm>
            <a:off x="685800" y="1280160"/>
            <a:ext cx="10789920" cy="411480"/>
          </a:xfrm>
          <a:prstGeom prst="rect">
            <a:avLst/>
          </a:prstGeom>
          <a:noFill/>
          <a:ln/>
        </p:spPr>
        <p:txBody>
          <a:bodyPr wrap="square" lIns="0" tIns="0" rIns="0" bIns="0" rtlCol="0" anchor="ctr"/>
          <a:lstStyle/>
          <a:p>
            <a:pPr algn="l" indent="0" marL="0">
              <a:lnSpc>
                <a:spcPct val="115000"/>
              </a:lnSpc>
              <a:buNone/>
            </a:pPr>
            <a:r>
              <a:rPr lang="en-US" sz="1300" i="1" dirty="0">
                <a:solidFill>
                  <a:srgbClr val="5B6270"/>
                </a:solidFill>
                <a:latin typeface="Calibri" pitchFamily="34" charset="0"/>
                <a:ea typeface="Calibri" pitchFamily="34" charset="-122"/>
                <a:cs typeface="Calibri" pitchFamily="34" charset="-120"/>
              </a:rPr>
              <a:t>The stages of an active-shooter building clearance map almost exactly onto a cyber incident — because both are about controlling an unknown threat inside your own perimeter.</a:t>
            </a:r>
            <a:endParaRPr lang="en-US" sz="1300" dirty="0"/>
          </a:p>
        </p:txBody>
      </p:sp>
      <p:sp>
        <p:nvSpPr>
          <p:cNvPr id="5" name="Shape 3"/>
          <p:cNvSpPr/>
          <p:nvPr/>
        </p:nvSpPr>
        <p:spPr>
          <a:xfrm>
            <a:off x="1408176" y="1874520"/>
            <a:ext cx="384048" cy="384048"/>
          </a:xfrm>
          <a:prstGeom prst="ellipse">
            <a:avLst/>
          </a:prstGeom>
          <a:solidFill>
            <a:srgbClr val="1E2761"/>
          </a:solidFill>
          <a:ln/>
        </p:spPr>
      </p:sp>
      <p:sp>
        <p:nvSpPr>
          <p:cNvPr id="6" name="Text 4"/>
          <p:cNvSpPr txBox="1"/>
          <p:nvPr/>
        </p:nvSpPr>
        <p:spPr>
          <a:xfrm>
            <a:off x="1408176"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1</a:t>
            </a:r>
            <a:endParaRPr lang="en-US" sz="1400" dirty="0"/>
          </a:p>
        </p:txBody>
      </p:sp>
      <p:sp>
        <p:nvSpPr>
          <p:cNvPr id="7" name="Text 5"/>
          <p:cNvSpPr txBox="1"/>
          <p:nvPr/>
        </p:nvSpPr>
        <p:spPr>
          <a:xfrm>
            <a:off x="685800" y="2331720"/>
            <a:ext cx="1828800" cy="274320"/>
          </a:xfrm>
          <a:prstGeom prst="rect">
            <a:avLst/>
          </a:prstGeom>
          <a:noFill/>
          <a:ln/>
        </p:spPr>
        <p:txBody>
          <a:bodyPr wrap="square" lIns="0" tIns="0" rIns="0" bIns="0" rtlCol="0" anchor="ctr"/>
          <a:lstStyle/>
          <a:p>
            <a:pPr algn="ctr" indent="0" marL="0">
              <a:buNone/>
            </a:pPr>
            <a:r>
              <a:rPr lang="en-US" sz="1150" b="1" spc="100" kern="0" dirty="0">
                <a:solidFill>
                  <a:srgbClr val="1E2761"/>
                </a:solidFill>
                <a:latin typeface="Calibri" pitchFamily="34" charset="0"/>
                <a:ea typeface="Calibri" pitchFamily="34" charset="-122"/>
                <a:cs typeface="Calibri" pitchFamily="34" charset="-120"/>
              </a:rPr>
              <a:t>SEE</a:t>
            </a:r>
            <a:endParaRPr lang="en-US" sz="1150" dirty="0"/>
          </a:p>
        </p:txBody>
      </p:sp>
      <p:sp>
        <p:nvSpPr>
          <p:cNvPr id="8" name="Shape 6"/>
          <p:cNvSpPr/>
          <p:nvPr/>
        </p:nvSpPr>
        <p:spPr>
          <a:xfrm>
            <a:off x="685800" y="2697480"/>
            <a:ext cx="1828800" cy="1051560"/>
          </a:xfrm>
          <a:prstGeom prst="roundRect">
            <a:avLst>
              <a:gd name="adj" fmla="val 5217"/>
            </a:avLst>
          </a:prstGeom>
          <a:solidFill>
            <a:srgbClr val="EEF3FD"/>
          </a:solidFill>
          <a:ln/>
        </p:spPr>
      </p:sp>
      <p:sp>
        <p:nvSpPr>
          <p:cNvPr id="9" name="Text 7"/>
          <p:cNvSpPr txBox="1"/>
          <p:nvPr/>
        </p:nvSpPr>
        <p:spPr>
          <a:xfrm>
            <a:off x="795528" y="2697480"/>
            <a:ext cx="1609344" cy="1051560"/>
          </a:xfrm>
          <a:prstGeom prst="rect">
            <a:avLst/>
          </a:prstGeom>
          <a:noFill/>
          <a:ln/>
        </p:spPr>
        <p:txBody>
          <a:bodyPr wrap="square" lIns="0" tIns="0" rIns="0" bIns="0" rtlCol="0" anchor="ctr"/>
          <a:lstStyle/>
          <a:p>
            <a:pPr algn="l" indent="0" marL="0">
              <a:lnSpc>
                <a:spcPct val="110000"/>
              </a:lnSpc>
              <a:buNone/>
            </a:pPr>
            <a:r>
              <a:rPr lang="en-US" sz="1000" dirty="0">
                <a:solidFill>
                  <a:srgbClr val="2B2F3A"/>
                </a:solidFill>
                <a:latin typeface="Calibri" pitchFamily="34" charset="0"/>
                <a:ea typeface="Calibri" pitchFamily="34" charset="-122"/>
                <a:cs typeface="Calibri" pitchFamily="34" charset="-120"/>
              </a:rPr>
              <a:t>Get eyes on the scene. Work out where the threat is and how far it's spread.</a:t>
            </a:r>
            <a:endParaRPr lang="en-US" sz="1000" dirty="0"/>
          </a:p>
        </p:txBody>
      </p:sp>
      <p:sp>
        <p:nvSpPr>
          <p:cNvPr id="10" name="Shape 8"/>
          <p:cNvSpPr/>
          <p:nvPr/>
        </p:nvSpPr>
        <p:spPr>
          <a:xfrm>
            <a:off x="685800" y="3886200"/>
            <a:ext cx="1828800" cy="1051560"/>
          </a:xfrm>
          <a:prstGeom prst="roundRect">
            <a:avLst>
              <a:gd name="adj" fmla="val 5217"/>
            </a:avLst>
          </a:prstGeom>
          <a:solidFill>
            <a:srgbClr val="F7E9D8"/>
          </a:solidFill>
          <a:ln/>
        </p:spPr>
      </p:sp>
      <p:sp>
        <p:nvSpPr>
          <p:cNvPr id="11" name="Text 9"/>
          <p:cNvSpPr txBox="1"/>
          <p:nvPr/>
        </p:nvSpPr>
        <p:spPr>
          <a:xfrm>
            <a:off x="795528" y="3886200"/>
            <a:ext cx="1609344" cy="1051560"/>
          </a:xfrm>
          <a:prstGeom prst="rect">
            <a:avLst/>
          </a:prstGeom>
          <a:noFill/>
          <a:ln/>
        </p:spPr>
        <p:txBody>
          <a:bodyPr wrap="square" lIns="0" tIns="0" rIns="0" bIns="0" rtlCol="0" anchor="ctr"/>
          <a:lstStyle/>
          <a:p>
            <a:pPr algn="l" indent="0" marL="0">
              <a:lnSpc>
                <a:spcPct val="110000"/>
              </a:lnSpc>
              <a:buNone/>
            </a:pPr>
            <a:r>
              <a:rPr lang="en-US" sz="1000" b="1" dirty="0">
                <a:solidFill>
                  <a:srgbClr val="C97A2B"/>
                </a:solidFill>
                <a:latin typeface="Calibri" pitchFamily="34" charset="0"/>
                <a:ea typeface="Calibri" pitchFamily="34" charset="-122"/>
                <a:cs typeface="Calibri" pitchFamily="34" charset="-120"/>
              </a:rPr>
              <a:t>Detect the compromise. Scope what has actually been touched.</a:t>
            </a:r>
            <a:endParaRPr lang="en-US" sz="1000" dirty="0"/>
          </a:p>
        </p:txBody>
      </p:sp>
      <p:sp>
        <p:nvSpPr>
          <p:cNvPr id="12" name="Text 10"/>
          <p:cNvSpPr txBox="1"/>
          <p:nvPr/>
        </p:nvSpPr>
        <p:spPr>
          <a:xfrm>
            <a:off x="2514600" y="3497580"/>
            <a:ext cx="411480" cy="640080"/>
          </a:xfrm>
          <a:prstGeom prst="rect">
            <a:avLst/>
          </a:prstGeom>
          <a:noFill/>
          <a:ln/>
        </p:spPr>
        <p:txBody>
          <a:bodyPr wrap="square" lIns="0" tIns="0" rIns="0" bIns="0" rtlCol="0" anchor="ctr"/>
          <a:lstStyle/>
          <a:p>
            <a:pPr algn="ctr" indent="0" marL="0">
              <a:buNone/>
            </a:pPr>
            <a:r>
              <a:rPr lang="en-US" sz="2000" b="1" dirty="0">
                <a:solidFill>
                  <a:srgbClr val="B7BECF"/>
                </a:solidFill>
                <a:latin typeface="Calibri" pitchFamily="34" charset="0"/>
                <a:ea typeface="Calibri" pitchFamily="34" charset="-122"/>
                <a:cs typeface="Calibri" pitchFamily="34" charset="-120"/>
              </a:rPr>
              <a:t>→</a:t>
            </a:r>
            <a:endParaRPr lang="en-US" sz="2000" dirty="0"/>
          </a:p>
        </p:txBody>
      </p:sp>
      <p:sp>
        <p:nvSpPr>
          <p:cNvPr id="13" name="Shape 11"/>
          <p:cNvSpPr/>
          <p:nvPr/>
        </p:nvSpPr>
        <p:spPr>
          <a:xfrm>
            <a:off x="3648456" y="1874520"/>
            <a:ext cx="384048" cy="384048"/>
          </a:xfrm>
          <a:prstGeom prst="ellipse">
            <a:avLst/>
          </a:prstGeom>
          <a:solidFill>
            <a:srgbClr val="1E2761"/>
          </a:solidFill>
          <a:ln/>
        </p:spPr>
      </p:sp>
      <p:sp>
        <p:nvSpPr>
          <p:cNvPr id="14" name="Text 12"/>
          <p:cNvSpPr txBox="1"/>
          <p:nvPr/>
        </p:nvSpPr>
        <p:spPr>
          <a:xfrm>
            <a:off x="3648456"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2</a:t>
            </a:r>
            <a:endParaRPr lang="en-US" sz="1400" dirty="0"/>
          </a:p>
        </p:txBody>
      </p:sp>
      <p:sp>
        <p:nvSpPr>
          <p:cNvPr id="15" name="Text 13"/>
          <p:cNvSpPr txBox="1"/>
          <p:nvPr/>
        </p:nvSpPr>
        <p:spPr>
          <a:xfrm>
            <a:off x="2926080" y="2331720"/>
            <a:ext cx="1828800" cy="274320"/>
          </a:xfrm>
          <a:prstGeom prst="rect">
            <a:avLst/>
          </a:prstGeom>
          <a:noFill/>
          <a:ln/>
        </p:spPr>
        <p:txBody>
          <a:bodyPr wrap="square" lIns="0" tIns="0" rIns="0" bIns="0" rtlCol="0" anchor="ctr"/>
          <a:lstStyle/>
          <a:p>
            <a:pPr algn="ctr" indent="0" marL="0">
              <a:buNone/>
            </a:pPr>
            <a:r>
              <a:rPr lang="en-US" sz="1150" b="1" spc="100" kern="0" dirty="0">
                <a:solidFill>
                  <a:srgbClr val="1E2761"/>
                </a:solidFill>
                <a:latin typeface="Calibri" pitchFamily="34" charset="0"/>
                <a:ea typeface="Calibri" pitchFamily="34" charset="-122"/>
                <a:cs typeface="Calibri" pitchFamily="34" charset="-120"/>
              </a:rPr>
              <a:t>CORDON</a:t>
            </a:r>
            <a:endParaRPr lang="en-US" sz="1150" dirty="0"/>
          </a:p>
        </p:txBody>
      </p:sp>
      <p:sp>
        <p:nvSpPr>
          <p:cNvPr id="16" name="Shape 14"/>
          <p:cNvSpPr/>
          <p:nvPr/>
        </p:nvSpPr>
        <p:spPr>
          <a:xfrm>
            <a:off x="2926080" y="2697480"/>
            <a:ext cx="1828800" cy="1051560"/>
          </a:xfrm>
          <a:prstGeom prst="roundRect">
            <a:avLst>
              <a:gd name="adj" fmla="val 5217"/>
            </a:avLst>
          </a:prstGeom>
          <a:solidFill>
            <a:srgbClr val="EEF3FD"/>
          </a:solidFill>
          <a:ln/>
        </p:spPr>
      </p:sp>
      <p:sp>
        <p:nvSpPr>
          <p:cNvPr id="17" name="Text 15"/>
          <p:cNvSpPr txBox="1"/>
          <p:nvPr/>
        </p:nvSpPr>
        <p:spPr>
          <a:xfrm>
            <a:off x="3035808" y="2697480"/>
            <a:ext cx="1609344" cy="1051560"/>
          </a:xfrm>
          <a:prstGeom prst="rect">
            <a:avLst/>
          </a:prstGeom>
          <a:noFill/>
          <a:ln/>
        </p:spPr>
        <p:txBody>
          <a:bodyPr wrap="square" lIns="0" tIns="0" rIns="0" bIns="0" rtlCol="0" anchor="ctr"/>
          <a:lstStyle/>
          <a:p>
            <a:pPr algn="l" indent="0" marL="0">
              <a:lnSpc>
                <a:spcPct val="110000"/>
              </a:lnSpc>
              <a:buNone/>
            </a:pPr>
            <a:r>
              <a:rPr lang="en-US" sz="1000" dirty="0">
                <a:solidFill>
                  <a:srgbClr val="2B2F3A"/>
                </a:solidFill>
                <a:latin typeface="Calibri" pitchFamily="34" charset="0"/>
                <a:ea typeface="Calibri" pitchFamily="34" charset="-122"/>
                <a:cs typeface="Calibri" pitchFamily="34" charset="-120"/>
              </a:rPr>
              <a:t>Place a cordon. Move to secure, offline comms the threat can't hear.</a:t>
            </a:r>
            <a:endParaRPr lang="en-US" sz="1000" dirty="0"/>
          </a:p>
        </p:txBody>
      </p:sp>
      <p:sp>
        <p:nvSpPr>
          <p:cNvPr id="18" name="Shape 16"/>
          <p:cNvSpPr/>
          <p:nvPr/>
        </p:nvSpPr>
        <p:spPr>
          <a:xfrm>
            <a:off x="2926080" y="3886200"/>
            <a:ext cx="1828800" cy="1051560"/>
          </a:xfrm>
          <a:prstGeom prst="roundRect">
            <a:avLst>
              <a:gd name="adj" fmla="val 5217"/>
            </a:avLst>
          </a:prstGeom>
          <a:solidFill>
            <a:srgbClr val="F7E9D8"/>
          </a:solidFill>
          <a:ln/>
        </p:spPr>
      </p:sp>
      <p:sp>
        <p:nvSpPr>
          <p:cNvPr id="19" name="Text 17"/>
          <p:cNvSpPr txBox="1"/>
          <p:nvPr/>
        </p:nvSpPr>
        <p:spPr>
          <a:xfrm>
            <a:off x="3035808" y="3886200"/>
            <a:ext cx="1609344" cy="1051560"/>
          </a:xfrm>
          <a:prstGeom prst="rect">
            <a:avLst/>
          </a:prstGeom>
          <a:noFill/>
          <a:ln/>
        </p:spPr>
        <p:txBody>
          <a:bodyPr wrap="square" lIns="0" tIns="0" rIns="0" bIns="0" rtlCol="0" anchor="ctr"/>
          <a:lstStyle/>
          <a:p>
            <a:pPr algn="l" indent="0" marL="0">
              <a:lnSpc>
                <a:spcPct val="110000"/>
              </a:lnSpc>
              <a:buNone/>
            </a:pPr>
            <a:r>
              <a:rPr lang="en-US" sz="1000" b="1" dirty="0">
                <a:solidFill>
                  <a:srgbClr val="C97A2B"/>
                </a:solidFill>
                <a:latin typeface="Calibri" pitchFamily="34" charset="0"/>
                <a:ea typeface="Calibri" pitchFamily="34" charset="-122"/>
                <a:cs typeface="Calibri" pitchFamily="34" charset="-120"/>
              </a:rPr>
              <a:t>Isolate affected systems. Coordinate off channels the attacker may be reading.</a:t>
            </a:r>
            <a:endParaRPr lang="en-US" sz="1000" dirty="0"/>
          </a:p>
        </p:txBody>
      </p:sp>
      <p:sp>
        <p:nvSpPr>
          <p:cNvPr id="20" name="Text 18"/>
          <p:cNvSpPr txBox="1"/>
          <p:nvPr/>
        </p:nvSpPr>
        <p:spPr>
          <a:xfrm>
            <a:off x="4754880" y="3497580"/>
            <a:ext cx="411480" cy="640080"/>
          </a:xfrm>
          <a:prstGeom prst="rect">
            <a:avLst/>
          </a:prstGeom>
          <a:noFill/>
          <a:ln/>
        </p:spPr>
        <p:txBody>
          <a:bodyPr wrap="square" lIns="0" tIns="0" rIns="0" bIns="0" rtlCol="0" anchor="ctr"/>
          <a:lstStyle/>
          <a:p>
            <a:pPr algn="ctr" indent="0" marL="0">
              <a:buNone/>
            </a:pPr>
            <a:r>
              <a:rPr lang="en-US" sz="2000" b="1" dirty="0">
                <a:solidFill>
                  <a:srgbClr val="B7BECF"/>
                </a:solidFill>
                <a:latin typeface="Calibri" pitchFamily="34" charset="0"/>
                <a:ea typeface="Calibri" pitchFamily="34" charset="-122"/>
                <a:cs typeface="Calibri" pitchFamily="34" charset="-120"/>
              </a:rPr>
              <a:t>→</a:t>
            </a:r>
            <a:endParaRPr lang="en-US" sz="2000" dirty="0"/>
          </a:p>
        </p:txBody>
      </p:sp>
      <p:sp>
        <p:nvSpPr>
          <p:cNvPr id="21" name="Shape 19"/>
          <p:cNvSpPr/>
          <p:nvPr/>
        </p:nvSpPr>
        <p:spPr>
          <a:xfrm>
            <a:off x="5888736" y="1874520"/>
            <a:ext cx="384048" cy="384048"/>
          </a:xfrm>
          <a:prstGeom prst="ellipse">
            <a:avLst/>
          </a:prstGeom>
          <a:solidFill>
            <a:srgbClr val="1E2761"/>
          </a:solidFill>
          <a:ln/>
        </p:spPr>
      </p:sp>
      <p:sp>
        <p:nvSpPr>
          <p:cNvPr id="22" name="Text 20"/>
          <p:cNvSpPr txBox="1"/>
          <p:nvPr/>
        </p:nvSpPr>
        <p:spPr>
          <a:xfrm>
            <a:off x="5888736"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3</a:t>
            </a:r>
            <a:endParaRPr lang="en-US" sz="1400" dirty="0"/>
          </a:p>
        </p:txBody>
      </p:sp>
      <p:sp>
        <p:nvSpPr>
          <p:cNvPr id="23" name="Text 21"/>
          <p:cNvSpPr txBox="1"/>
          <p:nvPr/>
        </p:nvSpPr>
        <p:spPr>
          <a:xfrm>
            <a:off x="5166360" y="2331720"/>
            <a:ext cx="1828800" cy="274320"/>
          </a:xfrm>
          <a:prstGeom prst="rect">
            <a:avLst/>
          </a:prstGeom>
          <a:noFill/>
          <a:ln/>
        </p:spPr>
        <p:txBody>
          <a:bodyPr wrap="square" lIns="0" tIns="0" rIns="0" bIns="0" rtlCol="0" anchor="ctr"/>
          <a:lstStyle/>
          <a:p>
            <a:pPr algn="ctr" indent="0" marL="0">
              <a:buNone/>
            </a:pPr>
            <a:r>
              <a:rPr lang="en-US" sz="1150" b="1" spc="100" kern="0" dirty="0">
                <a:solidFill>
                  <a:srgbClr val="1E2761"/>
                </a:solidFill>
                <a:latin typeface="Calibri" pitchFamily="34" charset="0"/>
                <a:ea typeface="Calibri" pitchFamily="34" charset="-122"/>
                <a:cs typeface="Calibri" pitchFamily="34" charset="-120"/>
              </a:rPr>
              <a:t>CLEAR</a:t>
            </a:r>
            <a:endParaRPr lang="en-US" sz="1150" dirty="0"/>
          </a:p>
        </p:txBody>
      </p:sp>
      <p:sp>
        <p:nvSpPr>
          <p:cNvPr id="24" name="Shape 22"/>
          <p:cNvSpPr/>
          <p:nvPr/>
        </p:nvSpPr>
        <p:spPr>
          <a:xfrm>
            <a:off x="5166360" y="2697480"/>
            <a:ext cx="1828800" cy="1051560"/>
          </a:xfrm>
          <a:prstGeom prst="roundRect">
            <a:avLst>
              <a:gd name="adj" fmla="val 5217"/>
            </a:avLst>
          </a:prstGeom>
          <a:solidFill>
            <a:srgbClr val="EEF3FD"/>
          </a:solidFill>
          <a:ln/>
        </p:spPr>
      </p:sp>
      <p:sp>
        <p:nvSpPr>
          <p:cNvPr id="25" name="Text 23"/>
          <p:cNvSpPr txBox="1"/>
          <p:nvPr/>
        </p:nvSpPr>
        <p:spPr>
          <a:xfrm>
            <a:off x="5276088" y="2697480"/>
            <a:ext cx="1609344" cy="1051560"/>
          </a:xfrm>
          <a:prstGeom prst="rect">
            <a:avLst/>
          </a:prstGeom>
          <a:noFill/>
          <a:ln/>
        </p:spPr>
        <p:txBody>
          <a:bodyPr wrap="square" lIns="0" tIns="0" rIns="0" bIns="0" rtlCol="0" anchor="ctr"/>
          <a:lstStyle/>
          <a:p>
            <a:pPr algn="l" indent="0" marL="0">
              <a:lnSpc>
                <a:spcPct val="110000"/>
              </a:lnSpc>
              <a:buNone/>
            </a:pPr>
            <a:r>
              <a:rPr lang="en-US" sz="1000" dirty="0">
                <a:solidFill>
                  <a:srgbClr val="2B2F3A"/>
                </a:solidFill>
                <a:latin typeface="Calibri" pitchFamily="34" charset="0"/>
                <a:ea typeface="Calibri" pitchFamily="34" charset="-122"/>
                <a:cs typeface="Calibri" pitchFamily="34" charset="-120"/>
              </a:rPr>
              <a:t>Clear room by room — vet every identity, check for booby traps.</a:t>
            </a:r>
            <a:endParaRPr lang="en-US" sz="1000" dirty="0"/>
          </a:p>
        </p:txBody>
      </p:sp>
      <p:sp>
        <p:nvSpPr>
          <p:cNvPr id="26" name="Shape 24"/>
          <p:cNvSpPr/>
          <p:nvPr/>
        </p:nvSpPr>
        <p:spPr>
          <a:xfrm>
            <a:off x="5166360" y="3886200"/>
            <a:ext cx="1828800" cy="1051560"/>
          </a:xfrm>
          <a:prstGeom prst="roundRect">
            <a:avLst>
              <a:gd name="adj" fmla="val 5217"/>
            </a:avLst>
          </a:prstGeom>
          <a:solidFill>
            <a:srgbClr val="F7E9D8"/>
          </a:solidFill>
          <a:ln/>
        </p:spPr>
      </p:sp>
      <p:sp>
        <p:nvSpPr>
          <p:cNvPr id="27" name="Text 25"/>
          <p:cNvSpPr txBox="1"/>
          <p:nvPr/>
        </p:nvSpPr>
        <p:spPr>
          <a:xfrm>
            <a:off x="5276088" y="3886200"/>
            <a:ext cx="1609344" cy="1051560"/>
          </a:xfrm>
          <a:prstGeom prst="rect">
            <a:avLst/>
          </a:prstGeom>
          <a:noFill/>
          <a:ln/>
        </p:spPr>
        <p:txBody>
          <a:bodyPr wrap="square" lIns="0" tIns="0" rIns="0" bIns="0" rtlCol="0" anchor="ctr"/>
          <a:lstStyle/>
          <a:p>
            <a:pPr algn="l" indent="0" marL="0">
              <a:lnSpc>
                <a:spcPct val="110000"/>
              </a:lnSpc>
              <a:buNone/>
            </a:pPr>
            <a:r>
              <a:rPr lang="en-US" sz="1000" b="1" dirty="0">
                <a:solidFill>
                  <a:srgbClr val="C97A2B"/>
                </a:solidFill>
                <a:latin typeface="Calibri" pitchFamily="34" charset="0"/>
                <a:ea typeface="Calibri" pitchFamily="34" charset="-122"/>
                <a:cs typeface="Calibri" pitchFamily="34" charset="-120"/>
              </a:rPr>
              <a:t>Triage system by system — verify access, hunt for hidden backdoors.</a:t>
            </a:r>
            <a:endParaRPr lang="en-US" sz="1000" dirty="0"/>
          </a:p>
        </p:txBody>
      </p:sp>
      <p:sp>
        <p:nvSpPr>
          <p:cNvPr id="28" name="Text 26"/>
          <p:cNvSpPr txBox="1"/>
          <p:nvPr/>
        </p:nvSpPr>
        <p:spPr>
          <a:xfrm>
            <a:off x="6995160" y="3497580"/>
            <a:ext cx="411480" cy="640080"/>
          </a:xfrm>
          <a:prstGeom prst="rect">
            <a:avLst/>
          </a:prstGeom>
          <a:noFill/>
          <a:ln/>
        </p:spPr>
        <p:txBody>
          <a:bodyPr wrap="square" lIns="0" tIns="0" rIns="0" bIns="0" rtlCol="0" anchor="ctr"/>
          <a:lstStyle/>
          <a:p>
            <a:pPr algn="ctr" indent="0" marL="0">
              <a:buNone/>
            </a:pPr>
            <a:r>
              <a:rPr lang="en-US" sz="2000" b="1" dirty="0">
                <a:solidFill>
                  <a:srgbClr val="B7BECF"/>
                </a:solidFill>
                <a:latin typeface="Calibri" pitchFamily="34" charset="0"/>
                <a:ea typeface="Calibri" pitchFamily="34" charset="-122"/>
                <a:cs typeface="Calibri" pitchFamily="34" charset="-120"/>
              </a:rPr>
              <a:t>→</a:t>
            </a:r>
            <a:endParaRPr lang="en-US" sz="2000" dirty="0"/>
          </a:p>
        </p:txBody>
      </p:sp>
      <p:sp>
        <p:nvSpPr>
          <p:cNvPr id="29" name="Shape 27"/>
          <p:cNvSpPr/>
          <p:nvPr/>
        </p:nvSpPr>
        <p:spPr>
          <a:xfrm>
            <a:off x="8129016" y="1874520"/>
            <a:ext cx="384048" cy="384048"/>
          </a:xfrm>
          <a:prstGeom prst="ellipse">
            <a:avLst/>
          </a:prstGeom>
          <a:solidFill>
            <a:srgbClr val="1E2761"/>
          </a:solidFill>
          <a:ln/>
        </p:spPr>
      </p:sp>
      <p:sp>
        <p:nvSpPr>
          <p:cNvPr id="30" name="Text 28"/>
          <p:cNvSpPr txBox="1"/>
          <p:nvPr/>
        </p:nvSpPr>
        <p:spPr>
          <a:xfrm>
            <a:off x="8129016"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4</a:t>
            </a:r>
            <a:endParaRPr lang="en-US" sz="1400" dirty="0"/>
          </a:p>
        </p:txBody>
      </p:sp>
      <p:sp>
        <p:nvSpPr>
          <p:cNvPr id="31" name="Text 29"/>
          <p:cNvSpPr txBox="1"/>
          <p:nvPr/>
        </p:nvSpPr>
        <p:spPr>
          <a:xfrm>
            <a:off x="7406640" y="2331720"/>
            <a:ext cx="1828800" cy="274320"/>
          </a:xfrm>
          <a:prstGeom prst="rect">
            <a:avLst/>
          </a:prstGeom>
          <a:noFill/>
          <a:ln/>
        </p:spPr>
        <p:txBody>
          <a:bodyPr wrap="square" lIns="0" tIns="0" rIns="0" bIns="0" rtlCol="0" anchor="ctr"/>
          <a:lstStyle/>
          <a:p>
            <a:pPr algn="ctr" indent="0" marL="0">
              <a:buNone/>
            </a:pPr>
            <a:r>
              <a:rPr lang="en-US" sz="1150" b="1" spc="100" kern="0" dirty="0">
                <a:solidFill>
                  <a:srgbClr val="1E2761"/>
                </a:solidFill>
                <a:latin typeface="Calibri" pitchFamily="34" charset="0"/>
                <a:ea typeface="Calibri" pitchFamily="34" charset="-122"/>
                <a:cs typeface="Calibri" pitchFamily="34" charset="-120"/>
              </a:rPr>
              <a:t>CLOSE IN</a:t>
            </a:r>
            <a:endParaRPr lang="en-US" sz="1150" dirty="0"/>
          </a:p>
        </p:txBody>
      </p:sp>
      <p:sp>
        <p:nvSpPr>
          <p:cNvPr id="32" name="Shape 30"/>
          <p:cNvSpPr/>
          <p:nvPr/>
        </p:nvSpPr>
        <p:spPr>
          <a:xfrm>
            <a:off x="7406640" y="2697480"/>
            <a:ext cx="1828800" cy="1051560"/>
          </a:xfrm>
          <a:prstGeom prst="roundRect">
            <a:avLst>
              <a:gd name="adj" fmla="val 5217"/>
            </a:avLst>
          </a:prstGeom>
          <a:solidFill>
            <a:srgbClr val="EEF3FD"/>
          </a:solidFill>
          <a:ln/>
        </p:spPr>
      </p:sp>
      <p:sp>
        <p:nvSpPr>
          <p:cNvPr id="33" name="Text 31"/>
          <p:cNvSpPr txBox="1"/>
          <p:nvPr/>
        </p:nvSpPr>
        <p:spPr>
          <a:xfrm>
            <a:off x="7516368" y="2697480"/>
            <a:ext cx="1609344" cy="1051560"/>
          </a:xfrm>
          <a:prstGeom prst="rect">
            <a:avLst/>
          </a:prstGeom>
          <a:noFill/>
          <a:ln/>
        </p:spPr>
        <p:txBody>
          <a:bodyPr wrap="square" lIns="0" tIns="0" rIns="0" bIns="0" rtlCol="0" anchor="ctr"/>
          <a:lstStyle/>
          <a:p>
            <a:pPr algn="l" indent="0" marL="0">
              <a:lnSpc>
                <a:spcPct val="110000"/>
              </a:lnSpc>
              <a:buNone/>
            </a:pPr>
            <a:r>
              <a:rPr lang="en-US" sz="1000" dirty="0">
                <a:solidFill>
                  <a:srgbClr val="2B2F3A"/>
                </a:solidFill>
                <a:latin typeface="Calibri" pitchFamily="34" charset="0"/>
                <a:ea typeface="Calibri" pitchFamily="34" charset="-122"/>
                <a:cs typeface="Calibri" pitchFamily="34" charset="-120"/>
              </a:rPr>
              <a:t>Quietly tighten the hard perimeter, without tipping off the threat.</a:t>
            </a:r>
            <a:endParaRPr lang="en-US" sz="1000" dirty="0"/>
          </a:p>
        </p:txBody>
      </p:sp>
      <p:sp>
        <p:nvSpPr>
          <p:cNvPr id="34" name="Shape 32"/>
          <p:cNvSpPr/>
          <p:nvPr/>
        </p:nvSpPr>
        <p:spPr>
          <a:xfrm>
            <a:off x="7406640" y="3886200"/>
            <a:ext cx="1828800" cy="1051560"/>
          </a:xfrm>
          <a:prstGeom prst="roundRect">
            <a:avLst>
              <a:gd name="adj" fmla="val 5217"/>
            </a:avLst>
          </a:prstGeom>
          <a:solidFill>
            <a:srgbClr val="F7E9D8"/>
          </a:solidFill>
          <a:ln/>
        </p:spPr>
      </p:sp>
      <p:sp>
        <p:nvSpPr>
          <p:cNvPr id="35" name="Text 33"/>
          <p:cNvSpPr txBox="1"/>
          <p:nvPr/>
        </p:nvSpPr>
        <p:spPr>
          <a:xfrm>
            <a:off x="7516368" y="3886200"/>
            <a:ext cx="1609344" cy="1051560"/>
          </a:xfrm>
          <a:prstGeom prst="rect">
            <a:avLst/>
          </a:prstGeom>
          <a:noFill/>
          <a:ln/>
        </p:spPr>
        <p:txBody>
          <a:bodyPr wrap="square" lIns="0" tIns="0" rIns="0" bIns="0" rtlCol="0" anchor="ctr"/>
          <a:lstStyle/>
          <a:p>
            <a:pPr algn="l" indent="0" marL="0">
              <a:lnSpc>
                <a:spcPct val="110000"/>
              </a:lnSpc>
              <a:buNone/>
            </a:pPr>
            <a:r>
              <a:rPr lang="en-US" sz="1000" b="1" dirty="0">
                <a:solidFill>
                  <a:srgbClr val="C97A2B"/>
                </a:solidFill>
                <a:latin typeface="Calibri" pitchFamily="34" charset="0"/>
                <a:ea typeface="Calibri" pitchFamily="34" charset="-122"/>
                <a:cs typeface="Calibri" pitchFamily="34" charset="-120"/>
              </a:rPr>
              <a:t>Quietly harden and encircle access, without alerting the attacker to react.</a:t>
            </a:r>
            <a:endParaRPr lang="en-US" sz="1000" dirty="0"/>
          </a:p>
        </p:txBody>
      </p:sp>
      <p:sp>
        <p:nvSpPr>
          <p:cNvPr id="36" name="Text 34"/>
          <p:cNvSpPr txBox="1"/>
          <p:nvPr/>
        </p:nvSpPr>
        <p:spPr>
          <a:xfrm>
            <a:off x="9235440" y="3497580"/>
            <a:ext cx="411480" cy="640080"/>
          </a:xfrm>
          <a:prstGeom prst="rect">
            <a:avLst/>
          </a:prstGeom>
          <a:noFill/>
          <a:ln/>
        </p:spPr>
        <p:txBody>
          <a:bodyPr wrap="square" lIns="0" tIns="0" rIns="0" bIns="0" rtlCol="0" anchor="ctr"/>
          <a:lstStyle/>
          <a:p>
            <a:pPr algn="ctr" indent="0" marL="0">
              <a:buNone/>
            </a:pPr>
            <a:r>
              <a:rPr lang="en-US" sz="2000" b="1" dirty="0">
                <a:solidFill>
                  <a:srgbClr val="B7BECF"/>
                </a:solidFill>
                <a:latin typeface="Calibri" pitchFamily="34" charset="0"/>
                <a:ea typeface="Calibri" pitchFamily="34" charset="-122"/>
                <a:cs typeface="Calibri" pitchFamily="34" charset="-120"/>
              </a:rPr>
              <a:t>→</a:t>
            </a:r>
            <a:endParaRPr lang="en-US" sz="2000" dirty="0"/>
          </a:p>
        </p:txBody>
      </p:sp>
      <p:sp>
        <p:nvSpPr>
          <p:cNvPr id="37" name="Shape 35"/>
          <p:cNvSpPr/>
          <p:nvPr/>
        </p:nvSpPr>
        <p:spPr>
          <a:xfrm>
            <a:off x="10369296" y="1874520"/>
            <a:ext cx="384048" cy="384048"/>
          </a:xfrm>
          <a:prstGeom prst="ellipse">
            <a:avLst/>
          </a:prstGeom>
          <a:solidFill>
            <a:srgbClr val="1E2761"/>
          </a:solidFill>
          <a:ln/>
        </p:spPr>
      </p:sp>
      <p:sp>
        <p:nvSpPr>
          <p:cNvPr id="38" name="Text 36"/>
          <p:cNvSpPr txBox="1"/>
          <p:nvPr/>
        </p:nvSpPr>
        <p:spPr>
          <a:xfrm>
            <a:off x="10369296" y="1874520"/>
            <a:ext cx="384048" cy="384048"/>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5</a:t>
            </a:r>
            <a:endParaRPr lang="en-US" sz="1400" dirty="0"/>
          </a:p>
        </p:txBody>
      </p:sp>
      <p:sp>
        <p:nvSpPr>
          <p:cNvPr id="39" name="Text 37"/>
          <p:cNvSpPr txBox="1"/>
          <p:nvPr/>
        </p:nvSpPr>
        <p:spPr>
          <a:xfrm>
            <a:off x="9646920" y="2331720"/>
            <a:ext cx="1828800" cy="274320"/>
          </a:xfrm>
          <a:prstGeom prst="rect">
            <a:avLst/>
          </a:prstGeom>
          <a:noFill/>
          <a:ln/>
        </p:spPr>
        <p:txBody>
          <a:bodyPr wrap="square" lIns="0" tIns="0" rIns="0" bIns="0" rtlCol="0" anchor="ctr"/>
          <a:lstStyle/>
          <a:p>
            <a:pPr algn="ctr" indent="0" marL="0">
              <a:buNone/>
            </a:pPr>
            <a:r>
              <a:rPr lang="en-US" sz="1150" b="1" spc="100" kern="0" dirty="0">
                <a:solidFill>
                  <a:srgbClr val="1E2761"/>
                </a:solidFill>
                <a:latin typeface="Calibri" pitchFamily="34" charset="0"/>
                <a:ea typeface="Calibri" pitchFamily="34" charset="-122"/>
                <a:cs typeface="Calibri" pitchFamily="34" charset="-120"/>
              </a:rPr>
              <a:t>STAND DOWN</a:t>
            </a:r>
            <a:endParaRPr lang="en-US" sz="1150" dirty="0"/>
          </a:p>
        </p:txBody>
      </p:sp>
      <p:sp>
        <p:nvSpPr>
          <p:cNvPr id="40" name="Shape 38"/>
          <p:cNvSpPr/>
          <p:nvPr/>
        </p:nvSpPr>
        <p:spPr>
          <a:xfrm>
            <a:off x="9646920" y="2697480"/>
            <a:ext cx="1828800" cy="1051560"/>
          </a:xfrm>
          <a:prstGeom prst="roundRect">
            <a:avLst>
              <a:gd name="adj" fmla="val 5217"/>
            </a:avLst>
          </a:prstGeom>
          <a:solidFill>
            <a:srgbClr val="EEF3FD"/>
          </a:solidFill>
          <a:ln/>
        </p:spPr>
      </p:sp>
      <p:sp>
        <p:nvSpPr>
          <p:cNvPr id="41" name="Text 39"/>
          <p:cNvSpPr txBox="1"/>
          <p:nvPr/>
        </p:nvSpPr>
        <p:spPr>
          <a:xfrm>
            <a:off x="9756648" y="2697480"/>
            <a:ext cx="1609344" cy="1051560"/>
          </a:xfrm>
          <a:prstGeom prst="rect">
            <a:avLst/>
          </a:prstGeom>
          <a:noFill/>
          <a:ln/>
        </p:spPr>
        <p:txBody>
          <a:bodyPr wrap="square" lIns="0" tIns="0" rIns="0" bIns="0" rtlCol="0" anchor="ctr"/>
          <a:lstStyle/>
          <a:p>
            <a:pPr algn="l" indent="0" marL="0">
              <a:lnSpc>
                <a:spcPct val="110000"/>
              </a:lnSpc>
              <a:buNone/>
            </a:pPr>
            <a:r>
              <a:rPr lang="en-US" sz="1000" dirty="0">
                <a:solidFill>
                  <a:srgbClr val="2B2F3A"/>
                </a:solidFill>
                <a:latin typeface="Calibri" pitchFamily="34" charset="0"/>
                <a:ea typeface="Calibri" pitchFamily="34" charset="-122"/>
                <a:cs typeface="Calibri" pitchFamily="34" charset="-120"/>
              </a:rPr>
              <a:t>Remove the threat. Let people back in slowly, checking as you go.</a:t>
            </a:r>
            <a:endParaRPr lang="en-US" sz="1000" dirty="0"/>
          </a:p>
        </p:txBody>
      </p:sp>
      <p:sp>
        <p:nvSpPr>
          <p:cNvPr id="42" name="Shape 40"/>
          <p:cNvSpPr/>
          <p:nvPr/>
        </p:nvSpPr>
        <p:spPr>
          <a:xfrm>
            <a:off x="9646920" y="3886200"/>
            <a:ext cx="1828800" cy="1051560"/>
          </a:xfrm>
          <a:prstGeom prst="roundRect">
            <a:avLst>
              <a:gd name="adj" fmla="val 5217"/>
            </a:avLst>
          </a:prstGeom>
          <a:solidFill>
            <a:srgbClr val="F7E9D8"/>
          </a:solidFill>
          <a:ln/>
        </p:spPr>
      </p:sp>
      <p:sp>
        <p:nvSpPr>
          <p:cNvPr id="43" name="Text 41"/>
          <p:cNvSpPr txBox="1"/>
          <p:nvPr/>
        </p:nvSpPr>
        <p:spPr>
          <a:xfrm>
            <a:off x="9756648" y="3886200"/>
            <a:ext cx="1609344" cy="1051560"/>
          </a:xfrm>
          <a:prstGeom prst="rect">
            <a:avLst/>
          </a:prstGeom>
          <a:noFill/>
          <a:ln/>
        </p:spPr>
        <p:txBody>
          <a:bodyPr wrap="square" lIns="0" tIns="0" rIns="0" bIns="0" rtlCol="0" anchor="ctr"/>
          <a:lstStyle/>
          <a:p>
            <a:pPr algn="l" indent="0" marL="0">
              <a:lnSpc>
                <a:spcPct val="110000"/>
              </a:lnSpc>
              <a:buNone/>
            </a:pPr>
            <a:r>
              <a:rPr lang="en-US" sz="1000" b="1" dirty="0">
                <a:solidFill>
                  <a:srgbClr val="C97A2B"/>
                </a:solidFill>
                <a:latin typeface="Calibri" pitchFamily="34" charset="0"/>
                <a:ea typeface="Calibri" pitchFamily="34" charset="-122"/>
                <a:cs typeface="Calibri" pitchFamily="34" charset="-120"/>
              </a:rPr>
              <a:t>Evict the attacker. Restore systems in careful, validated phases.</a:t>
            </a:r>
            <a:endParaRPr lang="en-US" sz="1000" dirty="0"/>
          </a:p>
        </p:txBody>
      </p:sp>
      <p:sp>
        <p:nvSpPr>
          <p:cNvPr id="44" name="Shape 42"/>
          <p:cNvSpPr/>
          <p:nvPr/>
        </p:nvSpPr>
        <p:spPr>
          <a:xfrm>
            <a:off x="685800" y="5257800"/>
            <a:ext cx="10789920" cy="777240"/>
          </a:xfrm>
          <a:prstGeom prst="roundRect">
            <a:avLst>
              <a:gd name="adj" fmla="val 7059"/>
            </a:avLst>
          </a:prstGeom>
          <a:solidFill>
            <a:srgbClr val="F7E9D8"/>
          </a:solidFill>
          <a:ln/>
        </p:spPr>
      </p:sp>
      <p:sp>
        <p:nvSpPr>
          <p:cNvPr id="45" name="Text 43"/>
          <p:cNvSpPr txBox="1"/>
          <p:nvPr/>
        </p:nvSpPr>
        <p:spPr>
          <a:xfrm>
            <a:off x="914400" y="5257800"/>
            <a:ext cx="10332720" cy="777240"/>
          </a:xfrm>
          <a:prstGeom prst="rect">
            <a:avLst/>
          </a:prstGeom>
          <a:noFill/>
          <a:ln/>
        </p:spPr>
        <p:txBody>
          <a:bodyPr wrap="square" lIns="0" tIns="0" rIns="0" bIns="0" rtlCol="0" anchor="ctr"/>
          <a:lstStyle/>
          <a:p>
            <a:pPr algn="l" indent="0" marL="0">
              <a:lnSpc>
                <a:spcPct val="115000"/>
              </a:lnSpc>
              <a:buNone/>
            </a:pPr>
            <a:r>
              <a:rPr lang="en-US" sz="1200" b="1" dirty="0">
                <a:solidFill>
                  <a:srgbClr val="C97A2B"/>
                </a:solidFill>
                <a:latin typeface="Calibri" pitchFamily="34" charset="0"/>
                <a:ea typeface="Calibri" pitchFamily="34" charset="-122"/>
                <a:cs typeface="Calibri" pitchFamily="34" charset="-120"/>
              </a:rPr>
              <a:t>The hardest part of both processes is the same: </a:t>
            </a:r>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holding the perimeter against people who want back in. Staff and business teams who don't understand the risk or the procedure will push to reopen the room, or reconnect the system, before it's safe — giving in wastes the time and effort already spent, and endangers everyone still inside.</a:t>
            </a:r>
            <a:endParaRPr lang="en-US" sz="1200" dirty="0"/>
          </a:p>
        </p:txBody>
      </p:sp>
      <p:sp>
        <p:nvSpPr>
          <p:cNvPr id="47" name="Text 44"/>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06 / 15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THE FRAMEWORK FOR THIS BRIEFING</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Resilience Rests on Three Pillars</a:t>
            </a:r>
            <a:endParaRPr lang="en-US" sz="3000" dirty="0"/>
          </a:p>
        </p:txBody>
      </p:sp>
      <p:sp>
        <p:nvSpPr>
          <p:cNvPr id="4" name="Shape 2"/>
          <p:cNvSpPr/>
          <p:nvPr/>
        </p:nvSpPr>
        <p:spPr>
          <a:xfrm>
            <a:off x="548640" y="2194560"/>
            <a:ext cx="6675120" cy="502920"/>
          </a:xfrm>
          <a:prstGeom prst="roundRect">
            <a:avLst>
              <a:gd name="adj" fmla="val 9091"/>
            </a:avLst>
          </a:prstGeom>
          <a:solidFill>
            <a:srgbClr val="EEF3FD"/>
          </a:solidFill>
          <a:ln w="12700">
            <a:solidFill>
              <a:srgbClr val="CADCFC"/>
            </a:solidFill>
            <a:prstDash val="solid"/>
          </a:ln>
        </p:spPr>
      </p:sp>
      <p:sp>
        <p:nvSpPr>
          <p:cNvPr id="5" name="Text 3"/>
          <p:cNvSpPr txBox="1"/>
          <p:nvPr/>
        </p:nvSpPr>
        <p:spPr>
          <a:xfrm>
            <a:off x="548640" y="2212848"/>
            <a:ext cx="6675120" cy="457200"/>
          </a:xfrm>
          <a:prstGeom prst="rect">
            <a:avLst/>
          </a:prstGeom>
          <a:noFill/>
          <a:ln/>
        </p:spPr>
        <p:txBody>
          <a:bodyPr wrap="square" lIns="0" tIns="0" rIns="0" bIns="0" rtlCol="0" anchor="ctr"/>
          <a:lstStyle/>
          <a:p>
            <a:pPr algn="ctr" indent="0" marL="0">
              <a:buNone/>
            </a:pPr>
            <a:r>
              <a:rPr lang="en-US" sz="1200" b="1" spc="100" kern="0" dirty="0">
                <a:solidFill>
                  <a:srgbClr val="1E2761"/>
                </a:solidFill>
                <a:latin typeface="Calibri" pitchFamily="34" charset="0"/>
                <a:ea typeface="Calibri" pitchFamily="34" charset="-122"/>
                <a:cs typeface="Calibri" pitchFamily="34" charset="-120"/>
              </a:rPr>
              <a:t>ORGANISATIONAL RESILIENCE</a:t>
            </a:r>
            <a:endParaRPr lang="en-US" sz="1200" dirty="0"/>
          </a:p>
        </p:txBody>
      </p:sp>
      <p:sp>
        <p:nvSpPr>
          <p:cNvPr id="6" name="Shape 4"/>
          <p:cNvSpPr/>
          <p:nvPr/>
        </p:nvSpPr>
        <p:spPr>
          <a:xfrm>
            <a:off x="868680" y="2697480"/>
            <a:ext cx="1828800" cy="3108960"/>
          </a:xfrm>
          <a:prstGeom prst="rect">
            <a:avLst/>
          </a:prstGeom>
          <a:solidFill>
            <a:srgbClr val="1E2761"/>
          </a:solidFill>
          <a:ln/>
        </p:spPr>
      </p:sp>
      <p:sp>
        <p:nvSpPr>
          <p:cNvPr id="7" name="Text 5"/>
          <p:cNvSpPr txBox="1"/>
          <p:nvPr/>
        </p:nvSpPr>
        <p:spPr>
          <a:xfrm>
            <a:off x="868680" y="2834640"/>
            <a:ext cx="18288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DEFENCE</a:t>
            </a:r>
            <a:endParaRPr lang="en-US" sz="1400" dirty="0"/>
          </a:p>
        </p:txBody>
      </p:sp>
      <p:sp>
        <p:nvSpPr>
          <p:cNvPr id="8" name="Shape 6"/>
          <p:cNvSpPr/>
          <p:nvPr/>
        </p:nvSpPr>
        <p:spPr>
          <a:xfrm>
            <a:off x="2971800" y="4562856"/>
            <a:ext cx="1828800" cy="1243584"/>
          </a:xfrm>
          <a:prstGeom prst="rect">
            <a:avLst/>
          </a:prstGeom>
          <a:solidFill>
            <a:srgbClr val="C97A2B"/>
          </a:solidFill>
          <a:ln/>
        </p:spPr>
      </p:sp>
      <p:sp>
        <p:nvSpPr>
          <p:cNvPr id="9" name="Text 7"/>
          <p:cNvSpPr txBox="1"/>
          <p:nvPr/>
        </p:nvSpPr>
        <p:spPr>
          <a:xfrm>
            <a:off x="2971800" y="4700016"/>
            <a:ext cx="18288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RESPONSE</a:t>
            </a:r>
            <a:endParaRPr lang="en-US" sz="1400" dirty="0"/>
          </a:p>
        </p:txBody>
      </p:sp>
      <p:sp>
        <p:nvSpPr>
          <p:cNvPr id="10" name="Shape 8"/>
          <p:cNvSpPr/>
          <p:nvPr/>
        </p:nvSpPr>
        <p:spPr>
          <a:xfrm>
            <a:off x="5074920" y="4709160"/>
            <a:ext cx="1828800" cy="1097280"/>
          </a:xfrm>
          <a:prstGeom prst="rect">
            <a:avLst/>
          </a:prstGeom>
          <a:solidFill>
            <a:srgbClr val="C97A2B"/>
          </a:solidFill>
          <a:ln/>
        </p:spPr>
      </p:sp>
      <p:sp>
        <p:nvSpPr>
          <p:cNvPr id="11" name="Text 9"/>
          <p:cNvSpPr txBox="1"/>
          <p:nvPr/>
        </p:nvSpPr>
        <p:spPr>
          <a:xfrm>
            <a:off x="5074920" y="4846320"/>
            <a:ext cx="1828800" cy="457200"/>
          </a:xfrm>
          <a:prstGeom prst="rect">
            <a:avLst/>
          </a:prstGeom>
          <a:noFill/>
          <a:ln/>
        </p:spPr>
        <p:txBody>
          <a:bodyPr wrap="square" lIns="0" tIns="0" rIns="0" bIns="0" rtlCol="0" anchor="ctr"/>
          <a:lstStyle/>
          <a:p>
            <a:pPr algn="ctr" indent="0" marL="0">
              <a:buNone/>
            </a:pPr>
            <a:r>
              <a:rPr lang="en-US" sz="1400" b="1" dirty="0">
                <a:solidFill>
                  <a:srgbClr val="FFFFFF"/>
                </a:solidFill>
                <a:latin typeface="Cambria" pitchFamily="34" charset="0"/>
                <a:ea typeface="Cambria" pitchFamily="34" charset="-122"/>
                <a:cs typeface="Cambria" pitchFamily="34" charset="-120"/>
              </a:rPr>
              <a:t>CULTURE</a:t>
            </a:r>
            <a:endParaRPr lang="en-US" sz="1400" dirty="0"/>
          </a:p>
        </p:txBody>
      </p:sp>
      <p:sp>
        <p:nvSpPr>
          <p:cNvPr id="12" name="Shape 10"/>
          <p:cNvSpPr/>
          <p:nvPr/>
        </p:nvSpPr>
        <p:spPr>
          <a:xfrm>
            <a:off x="411480" y="5806440"/>
            <a:ext cx="6949440" cy="0"/>
          </a:xfrm>
          <a:prstGeom prst="line">
            <a:avLst/>
          </a:prstGeom>
          <a:noFill/>
          <a:ln w="25400">
            <a:solidFill>
              <a:srgbClr val="D8DCE6"/>
            </a:solidFill>
            <a:prstDash val="solid"/>
          </a:ln>
        </p:spPr>
      </p:sp>
      <p:sp>
        <p:nvSpPr>
          <p:cNvPr id="13" name="Text 11"/>
          <p:cNvSpPr txBox="1"/>
          <p:nvPr/>
        </p:nvSpPr>
        <p:spPr>
          <a:xfrm>
            <a:off x="7772400" y="2377440"/>
            <a:ext cx="3794760" cy="3291840"/>
          </a:xfrm>
          <a:prstGeom prst="rect">
            <a:avLst/>
          </a:prstGeom>
          <a:noFill/>
          <a:ln/>
        </p:spPr>
        <p:txBody>
          <a:bodyPr wrap="square" lIns="0" tIns="0" rIns="0" bIns="0" rtlCol="0" anchor="ctr"/>
          <a:lstStyle/>
          <a:p>
            <a:pPr algn="l" indent="0" marL="0">
              <a:lnSpc>
                <a:spcPct val="130000"/>
              </a:lnSpc>
              <a:buNone/>
            </a:pPr>
            <a:r>
              <a:rPr lang="en-US" sz="1350" dirty="0">
                <a:solidFill>
                  <a:srgbClr val="2B2F3A"/>
                </a:solidFill>
                <a:latin typeface="Calibri" pitchFamily="34" charset="0"/>
                <a:ea typeface="Calibri" pitchFamily="34" charset="-122"/>
                <a:cs typeface="Calibri" pitchFamily="34" charset="-120"/>
              </a:rPr>
              <a:t>Most organisations don’t deliberately over-fund Defence. They fund it to a level that matches their own understanding of risk and threat likelihood — an understanding that, per the previous slides, is usually too low. Response and Culture are rarely part of that risk calculus at all, so they receive whatever is left over. Often, that is very little.</a:t>
            </a:r>
            <a:endParaRPr lang="en-US" sz="1350" dirty="0"/>
          </a:p>
        </p:txBody>
      </p:sp>
      <p:sp>
        <p:nvSpPr>
          <p:cNvPr id="15" name="Text 12"/>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07 / 15</a:t>
            </a:r>
            <a:endParaRPr lang="en-US" sz="900" dirty="0"/>
          </a:p>
        </p:txBody>
      </p:sp>
      <p:sp>
        <p:nvSpPr>
          <p:cNvPr id="16" name="Shape 16"/>
          <p:cNvSpPr/>
          <p:nvPr/>
        </p:nvSpPr>
        <p:spPr>
          <a:xfrm>
            <a:off x="3886200" y="2737480"/>
            <a:ext cx="0" cy="1825376"/>
          </a:xfrm>
          <a:prstGeom prst="line">
            <a:avLst/>
          </a:prstGeom>
          <a:noFill/>
          <a:ln w="19050">
            <a:solidFill>
              <a:srgbClr val="C97A2B"/>
            </a:solidFill>
            <a:prstDash val="dash"/>
            <a:headEnd type="triangle" w="med" len="med"/>
            <a:tailEnd type="triangle" w="med" len="med"/>
          </a:ln>
        </p:spPr>
      </p:sp>
      <p:sp>
        <p:nvSpPr>
          <p:cNvPr id="17" name="Shape 17"/>
          <p:cNvSpPr/>
          <p:nvPr/>
        </p:nvSpPr>
        <p:spPr>
          <a:xfrm>
            <a:off x="5989320" y="2737480"/>
            <a:ext cx="0" cy="1971680"/>
          </a:xfrm>
          <a:prstGeom prst="line">
            <a:avLst/>
          </a:prstGeom>
          <a:noFill/>
          <a:ln w="19050">
            <a:solidFill>
              <a:srgbClr val="C97A2B"/>
            </a:solidFill>
            <a:prstDash val="dash"/>
            <a:headEnd type="triangle" w="med" len="med"/>
            <a:tailEnd type="triangle" w="med" len="med"/>
          </a:ln>
        </p:spPr>
      </p:sp>
      <p:sp>
        <p:nvSpPr>
          <p:cNvPr id="18" name="Shape 18"/>
          <p:cNvSpPr/>
          <p:nvPr/>
        </p:nvSpPr>
        <p:spPr>
          <a:xfrm>
            <a:off x="3787760" y="3450000"/>
            <a:ext cx="2300000" cy="460000"/>
          </a:xfrm>
          <a:prstGeom prst="rect">
            <a:avLst/>
          </a:prstGeom>
          <a:solidFill>
            <a:srgbClr val="FFFFFF"/>
          </a:solidFill>
          <a:ln>
            <a:noFill/>
          </a:ln>
        </p:spPr>
      </p:sp>
      <p:sp>
        <p:nvSpPr>
          <p:cNvPr id="19" name="Text 19"/>
          <p:cNvSpPr txBox="1"/>
          <p:nvPr/>
        </p:nvSpPr>
        <p:spPr>
          <a:xfrm>
            <a:off x="3787760" y="3450000"/>
            <a:ext cx="2300000" cy="460000"/>
          </a:xfrm>
          <a:prstGeom prst="rect">
            <a:avLst/>
          </a:prstGeom>
          <a:noFill/>
          <a:ln/>
        </p:spPr>
        <p:txBody>
          <a:bodyPr wrap="square" lIns="0" tIns="0" rIns="0" bIns="0" rtlCol="0" anchor="ctr"/>
          <a:lstStyle/>
          <a:p>
            <a:pPr algn="ctr" indent="0" marL="0">
              <a:buNone/>
            </a:pPr>
            <a:r>
              <a:rPr lang="en-US" sz="1100" b="1" spc="50" kern="0" dirty="0">
                <a:solidFill>
                  <a:srgbClr val="C97A2B"/>
                </a:solidFill>
                <a:latin typeface="Calibri" pitchFamily="34" charset="0"/>
                <a:ea typeface="Calibri" pitchFamily="34" charset="-122"/>
                <a:cs typeface="Calibri" pitchFamily="34" charset="-120"/>
              </a:rPr>
              <a:t>INVESTMENT GAP</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REFRAMING THE GOAL</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The Goal Isn’t a Wall. It’s a Smaller Blast Radius.</a:t>
            </a:r>
            <a:endParaRPr lang="en-US" sz="3000" dirty="0"/>
          </a:p>
        </p:txBody>
      </p:sp>
      <p:sp>
        <p:nvSpPr>
          <p:cNvPr id="4" name="Shape 2"/>
          <p:cNvSpPr/>
          <p:nvPr/>
        </p:nvSpPr>
        <p:spPr>
          <a:xfrm>
            <a:off x="1737360" y="1691640"/>
            <a:ext cx="2743200" cy="2743200"/>
          </a:xfrm>
          <a:prstGeom prst="ellipse">
            <a:avLst/>
          </a:prstGeom>
          <a:solidFill>
            <a:srgbClr val="B8443A">
              <a:alpha val="18000"/>
            </a:srgbClr>
          </a:solidFill>
          <a:ln/>
        </p:spPr>
      </p:sp>
      <p:sp>
        <p:nvSpPr>
          <p:cNvPr id="5" name="Shape 3"/>
          <p:cNvSpPr/>
          <p:nvPr/>
        </p:nvSpPr>
        <p:spPr>
          <a:xfrm>
            <a:off x="2121408" y="2075688"/>
            <a:ext cx="1975104" cy="1975104"/>
          </a:xfrm>
          <a:prstGeom prst="ellipse">
            <a:avLst/>
          </a:prstGeom>
          <a:solidFill>
            <a:srgbClr val="B8443A">
              <a:alpha val="34000"/>
            </a:srgbClr>
          </a:solidFill>
          <a:ln/>
        </p:spPr>
      </p:sp>
      <p:sp>
        <p:nvSpPr>
          <p:cNvPr id="6" name="Shape 4"/>
          <p:cNvSpPr/>
          <p:nvPr/>
        </p:nvSpPr>
        <p:spPr>
          <a:xfrm>
            <a:off x="2478024" y="2432304"/>
            <a:ext cx="1261872" cy="1261872"/>
          </a:xfrm>
          <a:prstGeom prst="ellipse">
            <a:avLst/>
          </a:prstGeom>
          <a:solidFill>
            <a:srgbClr val="B8443A">
              <a:alpha val="50000"/>
            </a:srgbClr>
          </a:solidFill>
          <a:ln/>
        </p:spPr>
      </p:sp>
      <p:sp>
        <p:nvSpPr>
          <p:cNvPr id="7" name="Shape 5"/>
          <p:cNvSpPr/>
          <p:nvPr/>
        </p:nvSpPr>
        <p:spPr>
          <a:xfrm>
            <a:off x="2807208" y="2761488"/>
            <a:ext cx="603504" cy="603504"/>
          </a:xfrm>
          <a:prstGeom prst="ellipse">
            <a:avLst/>
          </a:prstGeom>
          <a:solidFill>
            <a:srgbClr val="B8443A">
              <a:alpha val="66000"/>
            </a:srgbClr>
          </a:solidFill>
          <a:ln/>
        </p:spPr>
      </p:sp>
      <p:sp>
        <p:nvSpPr>
          <p:cNvPr id="8" name="Shape 6"/>
          <p:cNvSpPr/>
          <p:nvPr/>
        </p:nvSpPr>
        <p:spPr>
          <a:xfrm>
            <a:off x="3054096" y="3008376"/>
            <a:ext cx="109728" cy="109728"/>
          </a:xfrm>
          <a:prstGeom prst="ellipse">
            <a:avLst/>
          </a:prstGeom>
          <a:solidFill>
            <a:srgbClr val="1E2761"/>
          </a:solidFill>
          <a:ln/>
        </p:spPr>
      </p:sp>
      <p:sp>
        <p:nvSpPr>
          <p:cNvPr id="9" name="Text 7"/>
          <p:cNvSpPr txBox="1"/>
          <p:nvPr/>
        </p:nvSpPr>
        <p:spPr>
          <a:xfrm>
            <a:off x="1737360" y="4544568"/>
            <a:ext cx="2743200" cy="411480"/>
          </a:xfrm>
          <a:prstGeom prst="rect">
            <a:avLst/>
          </a:prstGeom>
          <a:noFill/>
          <a:ln/>
        </p:spPr>
        <p:txBody>
          <a:bodyPr wrap="square" lIns="0" tIns="0" rIns="0" bIns="0" rtlCol="0" anchor="ctr"/>
          <a:lstStyle/>
          <a:p>
            <a:pPr algn="ctr" indent="0" marL="0">
              <a:buNone/>
            </a:pPr>
            <a:r>
              <a:rPr lang="en-US" sz="1200" b="1" dirty="0">
                <a:solidFill>
                  <a:srgbClr val="B8443A"/>
                </a:solidFill>
                <a:latin typeface="Calibri" pitchFamily="34" charset="0"/>
                <a:ea typeface="Calibri" pitchFamily="34" charset="-122"/>
                <a:cs typeface="Calibri" pitchFamily="34" charset="-120"/>
              </a:rPr>
              <a:t>UNCONTAINED — full business impact</a:t>
            </a:r>
            <a:endParaRPr lang="en-US" sz="1200" dirty="0"/>
          </a:p>
        </p:txBody>
      </p:sp>
      <p:sp>
        <p:nvSpPr>
          <p:cNvPr id="10" name="Shape 8"/>
          <p:cNvSpPr/>
          <p:nvPr/>
        </p:nvSpPr>
        <p:spPr>
          <a:xfrm>
            <a:off x="8366760" y="2377440"/>
            <a:ext cx="1371600" cy="1371600"/>
          </a:xfrm>
          <a:prstGeom prst="ellipse">
            <a:avLst/>
          </a:prstGeom>
          <a:solidFill>
            <a:srgbClr val="C97A2B">
              <a:alpha val="18000"/>
            </a:srgbClr>
          </a:solidFill>
          <a:ln/>
        </p:spPr>
      </p:sp>
      <p:sp>
        <p:nvSpPr>
          <p:cNvPr id="11" name="Shape 9"/>
          <p:cNvSpPr/>
          <p:nvPr/>
        </p:nvSpPr>
        <p:spPr>
          <a:xfrm>
            <a:off x="8586216" y="2596896"/>
            <a:ext cx="932688" cy="932688"/>
          </a:xfrm>
          <a:prstGeom prst="ellipse">
            <a:avLst/>
          </a:prstGeom>
          <a:solidFill>
            <a:srgbClr val="C97A2B">
              <a:alpha val="34000"/>
            </a:srgbClr>
          </a:solidFill>
          <a:ln/>
        </p:spPr>
      </p:sp>
      <p:sp>
        <p:nvSpPr>
          <p:cNvPr id="12" name="Shape 10"/>
          <p:cNvSpPr/>
          <p:nvPr/>
        </p:nvSpPr>
        <p:spPr>
          <a:xfrm>
            <a:off x="8778240" y="2788920"/>
            <a:ext cx="548640" cy="548640"/>
          </a:xfrm>
          <a:prstGeom prst="ellipse">
            <a:avLst/>
          </a:prstGeom>
          <a:solidFill>
            <a:srgbClr val="C97A2B">
              <a:alpha val="50000"/>
            </a:srgbClr>
          </a:solidFill>
          <a:ln/>
        </p:spPr>
      </p:sp>
      <p:sp>
        <p:nvSpPr>
          <p:cNvPr id="13" name="Shape 11"/>
          <p:cNvSpPr/>
          <p:nvPr/>
        </p:nvSpPr>
        <p:spPr>
          <a:xfrm>
            <a:off x="8929116" y="2939796"/>
            <a:ext cx="246888" cy="246888"/>
          </a:xfrm>
          <a:prstGeom prst="ellipse">
            <a:avLst/>
          </a:prstGeom>
          <a:solidFill>
            <a:srgbClr val="C97A2B">
              <a:alpha val="66000"/>
            </a:srgbClr>
          </a:solidFill>
          <a:ln/>
        </p:spPr>
      </p:sp>
      <p:sp>
        <p:nvSpPr>
          <p:cNvPr id="14" name="Shape 12"/>
          <p:cNvSpPr/>
          <p:nvPr/>
        </p:nvSpPr>
        <p:spPr>
          <a:xfrm>
            <a:off x="8997696" y="3008376"/>
            <a:ext cx="109728" cy="109728"/>
          </a:xfrm>
          <a:prstGeom prst="ellipse">
            <a:avLst/>
          </a:prstGeom>
          <a:solidFill>
            <a:srgbClr val="1E2761"/>
          </a:solidFill>
          <a:ln/>
        </p:spPr>
      </p:sp>
      <p:sp>
        <p:nvSpPr>
          <p:cNvPr id="15" name="Text 13"/>
          <p:cNvSpPr txBox="1"/>
          <p:nvPr/>
        </p:nvSpPr>
        <p:spPr>
          <a:xfrm>
            <a:off x="7680960" y="4544568"/>
            <a:ext cx="2743200" cy="411480"/>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CONTAINED &amp; SLOWED — limited, manageable impact</a:t>
            </a:r>
            <a:endParaRPr lang="en-US" sz="1200" dirty="0"/>
          </a:p>
        </p:txBody>
      </p:sp>
      <p:sp>
        <p:nvSpPr>
          <p:cNvPr id="16" name="Text 14"/>
          <p:cNvSpPr txBox="1"/>
          <p:nvPr/>
        </p:nvSpPr>
        <p:spPr>
          <a:xfrm>
            <a:off x="685800" y="4892040"/>
            <a:ext cx="10789920" cy="502920"/>
          </a:xfrm>
          <a:prstGeom prst="rect">
            <a:avLst/>
          </a:prstGeom>
          <a:noFill/>
          <a:ln/>
        </p:spPr>
        <p:txBody>
          <a:bodyPr wrap="square" lIns="0" tIns="0" rIns="0" bIns="0" rtlCol="0" anchor="ctr"/>
          <a:lstStyle/>
          <a:p>
            <a:pPr algn="l" indent="0" marL="0">
              <a:lnSpc>
                <a:spcPct val="115000"/>
              </a:lnSpc>
              <a:buNone/>
            </a:pPr>
            <a:r>
              <a:rPr lang="en-US" sz="1450" b="1" i="1" dirty="0">
                <a:solidFill>
                  <a:srgbClr val="1E2761"/>
                </a:solidFill>
                <a:latin typeface="Calibri" pitchFamily="34" charset="0"/>
                <a:ea typeface="Calibri" pitchFamily="34" charset="-122"/>
                <a:cs typeface="Calibri" pitchFamily="34" charset="-120"/>
              </a:rPr>
              <a:t>Once an actor is inside, success is no longer measured by “did we stop it.” It’s measured by how much you contained, and how fast.</a:t>
            </a:r>
            <a:endParaRPr lang="en-US" sz="1450" dirty="0"/>
          </a:p>
        </p:txBody>
      </p:sp>
      <p:sp>
        <p:nvSpPr>
          <p:cNvPr id="17" name="Shape 15"/>
          <p:cNvSpPr/>
          <p:nvPr/>
        </p:nvSpPr>
        <p:spPr>
          <a:xfrm>
            <a:off x="685800" y="5532120"/>
            <a:ext cx="5257800" cy="914400"/>
          </a:xfrm>
          <a:prstGeom prst="roundRect">
            <a:avLst>
              <a:gd name="adj" fmla="val 6000"/>
            </a:avLst>
          </a:prstGeom>
          <a:solidFill>
            <a:srgbClr val="EEF3FD"/>
          </a:solidFill>
          <a:ln/>
        </p:spPr>
      </p:sp>
      <p:sp>
        <p:nvSpPr>
          <p:cNvPr id="18" name="Text 16"/>
          <p:cNvSpPr txBox="1"/>
          <p:nvPr/>
        </p:nvSpPr>
        <p:spPr>
          <a:xfrm>
            <a:off x="914400" y="5532120"/>
            <a:ext cx="4800600" cy="91440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Know your environment: know the minimum you need to keep operating, and exactly what that takes.</a:t>
            </a:r>
            <a:endParaRPr lang="en-US" sz="1200" dirty="0"/>
          </a:p>
        </p:txBody>
      </p:sp>
      <p:sp>
        <p:nvSpPr>
          <p:cNvPr id="19" name="Shape 17"/>
          <p:cNvSpPr/>
          <p:nvPr/>
        </p:nvSpPr>
        <p:spPr>
          <a:xfrm>
            <a:off x="6217920" y="5532120"/>
            <a:ext cx="5257800" cy="914400"/>
          </a:xfrm>
          <a:prstGeom prst="roundRect">
            <a:avLst>
              <a:gd name="adj" fmla="val 6000"/>
            </a:avLst>
          </a:prstGeom>
          <a:solidFill>
            <a:srgbClr val="EEF3FD"/>
          </a:solidFill>
          <a:ln/>
        </p:spPr>
      </p:sp>
      <p:sp>
        <p:nvSpPr>
          <p:cNvPr id="20" name="Text 18"/>
          <p:cNvSpPr txBox="1"/>
          <p:nvPr/>
        </p:nvSpPr>
        <p:spPr>
          <a:xfrm>
            <a:off x="6446520" y="5532120"/>
            <a:ext cx="4800600" cy="914400"/>
          </a:xfrm>
          <a:prstGeom prst="rect">
            <a:avLst/>
          </a:prstGeom>
          <a:noFill/>
          <a:ln/>
        </p:spPr>
        <p:txBody>
          <a:bodyPr wrap="square" lIns="0" tIns="0" rIns="0" bIns="0" rtlCol="0" anchor="ctr"/>
          <a:lstStyle/>
          <a:p>
            <a:pPr algn="l" indent="0" marL="0">
              <a:lnSpc>
                <a:spcPct val="115000"/>
              </a:lnSpc>
              <a:buNone/>
            </a:pPr>
            <a:r>
              <a:rPr lang="en-US" sz="1200" dirty="0">
                <a:solidFill>
                  <a:srgbClr val="2B2F3A"/>
                </a:solidFill>
                <a:latin typeface="Calibri" pitchFamily="34" charset="0"/>
                <a:ea typeface="Calibri" pitchFamily="34" charset="-122"/>
                <a:cs typeface="Calibri" pitchFamily="34" charset="-120"/>
              </a:rPr>
              <a:t>Act on intel, not guesswork — build real-time visibility into your environment, and into your IR and BC plans.</a:t>
            </a:r>
            <a:endParaRPr lang="en-US" sz="1200" dirty="0"/>
          </a:p>
        </p:txBody>
      </p:sp>
      <p:sp>
        <p:nvSpPr>
          <p:cNvPr id="22" name="Text 19"/>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08 / 15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182880"/>
            <a:ext cx="11091672" cy="274320"/>
          </a:xfrm>
          <a:prstGeom prst="rect">
            <a:avLst/>
          </a:prstGeom>
          <a:noFill/>
          <a:ln/>
        </p:spPr>
        <p:txBody>
          <a:bodyPr wrap="square" lIns="0" tIns="0" rIns="0" bIns="0" rtlCol="0" anchor="ctr"/>
          <a:lstStyle/>
          <a:p>
            <a:pPr algn="l" indent="0" marL="0">
              <a:buNone/>
            </a:pPr>
            <a:r>
              <a:rPr lang="en-US" sz="1200" b="1" spc="200" kern="0" dirty="0">
                <a:solidFill>
                  <a:srgbClr val="C97A2B"/>
                </a:solidFill>
                <a:latin typeface="Calibri" pitchFamily="34" charset="0"/>
                <a:ea typeface="Calibri" pitchFamily="34" charset="-122"/>
                <a:cs typeface="Calibri" pitchFamily="34" charset="-120"/>
              </a:rPr>
              <a:t>PILLAR 1 OF 3 — DEFENCE</a:t>
            </a:r>
            <a:endParaRPr lang="en-US" sz="1200" dirty="0"/>
          </a:p>
        </p:txBody>
      </p:sp>
      <p:sp>
        <p:nvSpPr>
          <p:cNvPr id="3" name="Text 1"/>
          <p:cNvSpPr txBox="1"/>
          <p:nvPr/>
        </p:nvSpPr>
        <p:spPr>
          <a:xfrm>
            <a:off x="548640" y="411480"/>
            <a:ext cx="11091672" cy="822960"/>
          </a:xfrm>
          <a:prstGeom prst="rect">
            <a:avLst/>
          </a:prstGeom>
          <a:noFill/>
          <a:ln/>
        </p:spPr>
        <p:txBody>
          <a:bodyPr wrap="square" lIns="0" tIns="0" rIns="0" bIns="0" rtlCol="0" anchor="ctr"/>
          <a:lstStyle/>
          <a:p>
            <a:pPr algn="l" indent="0" marL="0">
              <a:buNone/>
            </a:pPr>
            <a:r>
              <a:rPr lang="en-US" sz="3000" b="1" dirty="0">
                <a:solidFill>
                  <a:srgbClr val="1E2761"/>
                </a:solidFill>
                <a:latin typeface="Cambria" pitchFamily="34" charset="0"/>
                <a:ea typeface="Cambria" pitchFamily="34" charset="-122"/>
                <a:cs typeface="Cambria" pitchFamily="34" charset="-120"/>
              </a:rPr>
              <a:t>Defence-in-Depth: Necessary, Not Sufficient</a:t>
            </a:r>
            <a:endParaRPr lang="en-US" sz="3000" dirty="0"/>
          </a:p>
        </p:txBody>
      </p:sp>
      <p:sp>
        <p:nvSpPr>
          <p:cNvPr id="4" name="Shape 2"/>
          <p:cNvSpPr/>
          <p:nvPr/>
        </p:nvSpPr>
        <p:spPr>
          <a:xfrm>
            <a:off x="91440" y="2148840"/>
            <a:ext cx="7863840" cy="475488"/>
          </a:xfrm>
          <a:prstGeom prst="roundRect">
            <a:avLst>
              <a:gd name="adj" fmla="val 7692"/>
            </a:avLst>
          </a:prstGeom>
          <a:solidFill>
            <a:srgbClr val="1E2761">
              <a:alpha val="22000"/>
            </a:srgbClr>
          </a:solidFill>
          <a:ln/>
        </p:spPr>
      </p:sp>
      <p:sp>
        <p:nvSpPr>
          <p:cNvPr id="5" name="Text 3"/>
          <p:cNvSpPr txBox="1"/>
          <p:nvPr/>
        </p:nvSpPr>
        <p:spPr>
          <a:xfrm>
            <a:off x="91440" y="2148840"/>
            <a:ext cx="7863840" cy="475488"/>
          </a:xfrm>
          <a:prstGeom prst="rect">
            <a:avLst/>
          </a:prstGeom>
          <a:noFill/>
          <a:ln/>
        </p:spPr>
        <p:txBody>
          <a:bodyPr wrap="square" lIns="0" tIns="0" rIns="0" bIns="0" rtlCol="0" anchor="ctr"/>
          <a:lstStyle/>
          <a:p>
            <a:pPr algn="ctr" indent="0" marL="0">
              <a:buNone/>
            </a:pPr>
            <a:r>
              <a:rPr lang="en-US" sz="1250" dirty="0">
                <a:solidFill>
                  <a:srgbClr val="1E2761"/>
                </a:solidFill>
                <a:latin typeface="Calibri" pitchFamily="34" charset="0"/>
                <a:ea typeface="Calibri" pitchFamily="34" charset="-122"/>
                <a:cs typeface="Calibri" pitchFamily="34" charset="-120"/>
              </a:rPr>
              <a:t>Perimeter &amp; network</a:t>
            </a:r>
            <a:endParaRPr lang="en-US" sz="1250" dirty="0"/>
          </a:p>
        </p:txBody>
      </p:sp>
      <p:sp>
        <p:nvSpPr>
          <p:cNvPr id="6" name="Shape 4"/>
          <p:cNvSpPr/>
          <p:nvPr/>
        </p:nvSpPr>
        <p:spPr>
          <a:xfrm>
            <a:off x="731520" y="2715768"/>
            <a:ext cx="6583680" cy="475488"/>
          </a:xfrm>
          <a:prstGeom prst="roundRect">
            <a:avLst>
              <a:gd name="adj" fmla="val 7692"/>
            </a:avLst>
          </a:prstGeom>
          <a:solidFill>
            <a:srgbClr val="1E2761">
              <a:alpha val="36000"/>
            </a:srgbClr>
          </a:solidFill>
          <a:ln/>
        </p:spPr>
      </p:sp>
      <p:sp>
        <p:nvSpPr>
          <p:cNvPr id="7" name="Text 5"/>
          <p:cNvSpPr txBox="1"/>
          <p:nvPr/>
        </p:nvSpPr>
        <p:spPr>
          <a:xfrm>
            <a:off x="731520" y="2715768"/>
            <a:ext cx="6583680" cy="475488"/>
          </a:xfrm>
          <a:prstGeom prst="rect">
            <a:avLst/>
          </a:prstGeom>
          <a:noFill/>
          <a:ln/>
        </p:spPr>
        <p:txBody>
          <a:bodyPr wrap="square" lIns="0" tIns="0" rIns="0" bIns="0" rtlCol="0" anchor="ctr"/>
          <a:lstStyle/>
          <a:p>
            <a:pPr algn="ctr" indent="0" marL="0">
              <a:buNone/>
            </a:pPr>
            <a:r>
              <a:rPr lang="en-US" sz="1250" dirty="0">
                <a:solidFill>
                  <a:srgbClr val="1E2761"/>
                </a:solidFill>
                <a:latin typeface="Calibri" pitchFamily="34" charset="0"/>
                <a:ea typeface="Calibri" pitchFamily="34" charset="-122"/>
                <a:cs typeface="Calibri" pitchFamily="34" charset="-120"/>
              </a:rPr>
              <a:t>Identity &amp; access</a:t>
            </a:r>
            <a:endParaRPr lang="en-US" sz="1250" dirty="0"/>
          </a:p>
        </p:txBody>
      </p:sp>
      <p:sp>
        <p:nvSpPr>
          <p:cNvPr id="8" name="Shape 6"/>
          <p:cNvSpPr/>
          <p:nvPr/>
        </p:nvSpPr>
        <p:spPr>
          <a:xfrm>
            <a:off x="1371600" y="3282696"/>
            <a:ext cx="5303520" cy="475488"/>
          </a:xfrm>
          <a:prstGeom prst="roundRect">
            <a:avLst>
              <a:gd name="adj" fmla="val 7692"/>
            </a:avLst>
          </a:prstGeom>
          <a:solidFill>
            <a:srgbClr val="1E2761">
              <a:alpha val="50000"/>
            </a:srgbClr>
          </a:solidFill>
          <a:ln/>
        </p:spPr>
      </p:sp>
      <p:sp>
        <p:nvSpPr>
          <p:cNvPr id="9" name="Text 7"/>
          <p:cNvSpPr txBox="1"/>
          <p:nvPr/>
        </p:nvSpPr>
        <p:spPr>
          <a:xfrm>
            <a:off x="1371600" y="3282696"/>
            <a:ext cx="5303520" cy="475488"/>
          </a:xfrm>
          <a:prstGeom prst="rect">
            <a:avLst/>
          </a:prstGeom>
          <a:noFill/>
          <a:ln/>
        </p:spPr>
        <p:txBody>
          <a:bodyPr wrap="square" lIns="0" tIns="0" rIns="0" bIns="0" rtlCol="0" anchor="ctr"/>
          <a:lstStyle/>
          <a:p>
            <a:pPr algn="ctr" indent="0" marL="0">
              <a:buNone/>
            </a:pPr>
            <a:r>
              <a:rPr lang="en-US" sz="1250" dirty="0">
                <a:solidFill>
                  <a:srgbClr val="1E2761"/>
                </a:solidFill>
                <a:latin typeface="Calibri" pitchFamily="34" charset="0"/>
                <a:ea typeface="Calibri" pitchFamily="34" charset="-122"/>
                <a:cs typeface="Calibri" pitchFamily="34" charset="-120"/>
              </a:rPr>
              <a:t>Endpoint &amp; device</a:t>
            </a:r>
            <a:endParaRPr lang="en-US" sz="1250" dirty="0"/>
          </a:p>
        </p:txBody>
      </p:sp>
      <p:sp>
        <p:nvSpPr>
          <p:cNvPr id="10" name="Shape 8"/>
          <p:cNvSpPr/>
          <p:nvPr/>
        </p:nvSpPr>
        <p:spPr>
          <a:xfrm>
            <a:off x="2011680" y="3849624"/>
            <a:ext cx="4023360" cy="475488"/>
          </a:xfrm>
          <a:prstGeom prst="roundRect">
            <a:avLst>
              <a:gd name="adj" fmla="val 7692"/>
            </a:avLst>
          </a:prstGeom>
          <a:solidFill>
            <a:srgbClr val="1E2761">
              <a:alpha val="64000"/>
            </a:srgbClr>
          </a:solidFill>
          <a:ln/>
        </p:spPr>
      </p:sp>
      <p:sp>
        <p:nvSpPr>
          <p:cNvPr id="11" name="Text 9"/>
          <p:cNvSpPr txBox="1"/>
          <p:nvPr/>
        </p:nvSpPr>
        <p:spPr>
          <a:xfrm>
            <a:off x="2011680" y="3849624"/>
            <a:ext cx="4023360" cy="475488"/>
          </a:xfrm>
          <a:prstGeom prst="rect">
            <a:avLst/>
          </a:prstGeom>
          <a:noFill/>
          <a:ln/>
        </p:spPr>
        <p:txBody>
          <a:bodyPr wrap="square" lIns="0" tIns="0" rIns="0" bIns="0" rtlCol="0" anchor="ctr"/>
          <a:lstStyle/>
          <a:p>
            <a:pPr algn="ctr" indent="0" marL="0">
              <a:buNone/>
            </a:pPr>
            <a:r>
              <a:rPr lang="en-US" sz="1250" dirty="0">
                <a:solidFill>
                  <a:srgbClr val="1E2761"/>
                </a:solidFill>
                <a:latin typeface="Calibri" pitchFamily="34" charset="0"/>
                <a:ea typeface="Calibri" pitchFamily="34" charset="-122"/>
                <a:cs typeface="Calibri" pitchFamily="34" charset="-120"/>
              </a:rPr>
              <a:t>Application &amp; data</a:t>
            </a:r>
            <a:endParaRPr lang="en-US" sz="1250" dirty="0"/>
          </a:p>
        </p:txBody>
      </p:sp>
      <p:sp>
        <p:nvSpPr>
          <p:cNvPr id="12" name="Shape 10"/>
          <p:cNvSpPr/>
          <p:nvPr/>
        </p:nvSpPr>
        <p:spPr>
          <a:xfrm>
            <a:off x="2651760" y="4416552"/>
            <a:ext cx="2743200" cy="475488"/>
          </a:xfrm>
          <a:prstGeom prst="roundRect">
            <a:avLst>
              <a:gd name="adj" fmla="val 7692"/>
            </a:avLst>
          </a:prstGeom>
          <a:solidFill>
            <a:srgbClr val="C97A2B"/>
          </a:solidFill>
          <a:ln/>
        </p:spPr>
      </p:sp>
      <p:sp>
        <p:nvSpPr>
          <p:cNvPr id="13" name="Text 11"/>
          <p:cNvSpPr txBox="1"/>
          <p:nvPr/>
        </p:nvSpPr>
        <p:spPr>
          <a:xfrm>
            <a:off x="2651760" y="4416552"/>
            <a:ext cx="2743200" cy="475488"/>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The asset that matters</a:t>
            </a:r>
            <a:endParaRPr lang="en-US" sz="1250" dirty="0"/>
          </a:p>
        </p:txBody>
      </p:sp>
      <p:sp>
        <p:nvSpPr>
          <p:cNvPr id="14" name="Text 12"/>
          <p:cNvSpPr txBox="1"/>
          <p:nvPr/>
        </p:nvSpPr>
        <p:spPr>
          <a:xfrm>
            <a:off x="548640" y="5120640"/>
            <a:ext cx="6949440" cy="548640"/>
          </a:xfrm>
          <a:prstGeom prst="rect">
            <a:avLst/>
          </a:prstGeom>
          <a:noFill/>
          <a:ln/>
        </p:spPr>
        <p:txBody>
          <a:bodyPr wrap="square" lIns="0" tIns="0" rIns="0" bIns="0" rtlCol="0" anchor="ctr"/>
          <a:lstStyle/>
          <a:p>
            <a:pPr algn="ctr" indent="0" marL="0">
              <a:lnSpc>
                <a:spcPct val="115000"/>
              </a:lnSpc>
              <a:buNone/>
            </a:pPr>
            <a:r>
              <a:rPr lang="en-US" sz="1250" i="1" dirty="0">
                <a:solidFill>
                  <a:srgbClr val="5B6270"/>
                </a:solidFill>
                <a:latin typeface="Calibri" pitchFamily="34" charset="0"/>
                <a:ea typeface="Calibri" pitchFamily="34" charset="-122"/>
                <a:cs typeface="Calibri" pitchFamily="34" charset="-120"/>
              </a:rPr>
              <a:t>Each layer slows an actor down and shrinks the blast radius. None of them, alone or together, is a guarantee.</a:t>
            </a:r>
            <a:endParaRPr lang="en-US" sz="1250" dirty="0"/>
          </a:p>
        </p:txBody>
      </p:sp>
      <p:sp>
        <p:nvSpPr>
          <p:cNvPr id="15" name="Text 13"/>
          <p:cNvSpPr txBox="1"/>
          <p:nvPr/>
        </p:nvSpPr>
        <p:spPr>
          <a:xfrm>
            <a:off x="8138160" y="2103120"/>
            <a:ext cx="3474720" cy="292608"/>
          </a:xfrm>
          <a:prstGeom prst="rect">
            <a:avLst/>
          </a:prstGeom>
          <a:noFill/>
          <a:ln/>
        </p:spPr>
        <p:txBody>
          <a:bodyPr wrap="square" lIns="0" tIns="0" rIns="0" bIns="0" rtlCol="0" anchor="ctr"/>
          <a:lstStyle/>
          <a:p>
            <a:pPr indent="0" marL="0">
              <a:buNone/>
            </a:pPr>
            <a:r>
              <a:rPr lang="en-US" sz="1150" b="1" spc="100" kern="0" dirty="0">
                <a:solidFill>
                  <a:srgbClr val="C97A2B"/>
                </a:solidFill>
                <a:latin typeface="Calibri" pitchFamily="34" charset="0"/>
                <a:ea typeface="Calibri" pitchFamily="34" charset="-122"/>
                <a:cs typeface="Calibri" pitchFamily="34" charset="-120"/>
              </a:rPr>
              <a:t>KNOW YOUR BUSINESS</a:t>
            </a:r>
            <a:endParaRPr lang="en-US" sz="1150" dirty="0"/>
          </a:p>
        </p:txBody>
      </p:sp>
      <p:sp>
        <p:nvSpPr>
          <p:cNvPr id="16" name="Text 14"/>
          <p:cNvSpPr txBox="1"/>
          <p:nvPr/>
        </p:nvSpPr>
        <p:spPr>
          <a:xfrm>
            <a:off x="8138160" y="2395728"/>
            <a:ext cx="3474720" cy="502920"/>
          </a:xfrm>
          <a:prstGeom prst="rect">
            <a:avLst/>
          </a:prstGeom>
          <a:noFill/>
          <a:ln/>
        </p:spPr>
        <p:txBody>
          <a:bodyPr wrap="square" lIns="0" tIns="0" rIns="0" bIns="0" rtlCol="0" anchor="ctr"/>
          <a:lstStyle/>
          <a:p>
            <a:pPr algn="l" indent="0" marL="0">
              <a:lnSpc>
                <a:spcPct val="115000"/>
              </a:lnSpc>
              <a:buNone/>
            </a:pPr>
            <a:r>
              <a:rPr lang="en-US" sz="1100" i="1" dirty="0">
                <a:solidFill>
                  <a:srgbClr val="5B6270"/>
                </a:solidFill>
                <a:latin typeface="Calibri" pitchFamily="34" charset="0"/>
                <a:ea typeface="Calibri" pitchFamily="34" charset="-122"/>
                <a:cs typeface="Calibri" pitchFamily="34" charset="-120"/>
              </a:rPr>
              <a:t>Layers of technical control only protect what you know to point them at.</a:t>
            </a:r>
            <a:endParaRPr lang="en-US" sz="1100" dirty="0"/>
          </a:p>
        </p:txBody>
      </p:sp>
      <p:sp>
        <p:nvSpPr>
          <p:cNvPr id="17" name="Shape 15"/>
          <p:cNvSpPr/>
          <p:nvPr/>
        </p:nvSpPr>
        <p:spPr>
          <a:xfrm>
            <a:off x="8138160" y="3017520"/>
            <a:ext cx="1668780" cy="475488"/>
          </a:xfrm>
          <a:prstGeom prst="roundRect">
            <a:avLst>
              <a:gd name="adj" fmla="val 50000"/>
            </a:avLst>
          </a:prstGeom>
          <a:solidFill>
            <a:srgbClr val="EEF3FD"/>
          </a:solidFill>
          <a:ln/>
        </p:spPr>
      </p:sp>
      <p:sp>
        <p:nvSpPr>
          <p:cNvPr id="18" name="Text 16"/>
          <p:cNvSpPr txBox="1"/>
          <p:nvPr/>
        </p:nvSpPr>
        <p:spPr>
          <a:xfrm>
            <a:off x="8138160" y="3017520"/>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Functions</a:t>
            </a:r>
            <a:endParaRPr lang="en-US" sz="1200" dirty="0"/>
          </a:p>
        </p:txBody>
      </p:sp>
      <p:sp>
        <p:nvSpPr>
          <p:cNvPr id="19" name="Shape 17"/>
          <p:cNvSpPr/>
          <p:nvPr/>
        </p:nvSpPr>
        <p:spPr>
          <a:xfrm>
            <a:off x="9944100" y="3017520"/>
            <a:ext cx="1668780" cy="475488"/>
          </a:xfrm>
          <a:prstGeom prst="roundRect">
            <a:avLst>
              <a:gd name="adj" fmla="val 50000"/>
            </a:avLst>
          </a:prstGeom>
          <a:solidFill>
            <a:srgbClr val="EEF3FD"/>
          </a:solidFill>
          <a:ln/>
        </p:spPr>
      </p:sp>
      <p:sp>
        <p:nvSpPr>
          <p:cNvPr id="20" name="Text 18"/>
          <p:cNvSpPr txBox="1"/>
          <p:nvPr/>
        </p:nvSpPr>
        <p:spPr>
          <a:xfrm>
            <a:off x="9944100" y="3017520"/>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Processes</a:t>
            </a:r>
            <a:endParaRPr lang="en-US" sz="1200" dirty="0"/>
          </a:p>
        </p:txBody>
      </p:sp>
      <p:sp>
        <p:nvSpPr>
          <p:cNvPr id="21" name="Shape 19"/>
          <p:cNvSpPr/>
          <p:nvPr/>
        </p:nvSpPr>
        <p:spPr>
          <a:xfrm>
            <a:off x="8138160" y="3630168"/>
            <a:ext cx="1668780" cy="475488"/>
          </a:xfrm>
          <a:prstGeom prst="roundRect">
            <a:avLst>
              <a:gd name="adj" fmla="val 50000"/>
            </a:avLst>
          </a:prstGeom>
          <a:solidFill>
            <a:srgbClr val="EEF3FD"/>
          </a:solidFill>
          <a:ln/>
        </p:spPr>
      </p:sp>
      <p:sp>
        <p:nvSpPr>
          <p:cNvPr id="22" name="Text 20"/>
          <p:cNvSpPr txBox="1"/>
          <p:nvPr/>
        </p:nvSpPr>
        <p:spPr>
          <a:xfrm>
            <a:off x="8138160" y="3630168"/>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Services</a:t>
            </a:r>
            <a:endParaRPr lang="en-US" sz="1200" dirty="0"/>
          </a:p>
        </p:txBody>
      </p:sp>
      <p:sp>
        <p:nvSpPr>
          <p:cNvPr id="23" name="Shape 21"/>
          <p:cNvSpPr/>
          <p:nvPr/>
        </p:nvSpPr>
        <p:spPr>
          <a:xfrm>
            <a:off x="9944100" y="3630168"/>
            <a:ext cx="1668780" cy="475488"/>
          </a:xfrm>
          <a:prstGeom prst="roundRect">
            <a:avLst>
              <a:gd name="adj" fmla="val 50000"/>
            </a:avLst>
          </a:prstGeom>
          <a:solidFill>
            <a:srgbClr val="EEF3FD"/>
          </a:solidFill>
          <a:ln/>
        </p:spPr>
      </p:sp>
      <p:sp>
        <p:nvSpPr>
          <p:cNvPr id="24" name="Text 22"/>
          <p:cNvSpPr txBox="1"/>
          <p:nvPr/>
        </p:nvSpPr>
        <p:spPr>
          <a:xfrm>
            <a:off x="9944100" y="3630168"/>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Suppliers</a:t>
            </a:r>
            <a:endParaRPr lang="en-US" sz="1200" dirty="0"/>
          </a:p>
        </p:txBody>
      </p:sp>
      <p:sp>
        <p:nvSpPr>
          <p:cNvPr id="25" name="Shape 23"/>
          <p:cNvSpPr/>
          <p:nvPr/>
        </p:nvSpPr>
        <p:spPr>
          <a:xfrm>
            <a:off x="8138160" y="4242816"/>
            <a:ext cx="1668780" cy="475488"/>
          </a:xfrm>
          <a:prstGeom prst="roundRect">
            <a:avLst>
              <a:gd name="adj" fmla="val 50000"/>
            </a:avLst>
          </a:prstGeom>
          <a:solidFill>
            <a:srgbClr val="EEF3FD"/>
          </a:solidFill>
          <a:ln/>
        </p:spPr>
      </p:sp>
      <p:sp>
        <p:nvSpPr>
          <p:cNvPr id="26" name="Text 24"/>
          <p:cNvSpPr txBox="1"/>
          <p:nvPr/>
        </p:nvSpPr>
        <p:spPr>
          <a:xfrm>
            <a:off x="8138160" y="4242816"/>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People</a:t>
            </a:r>
            <a:endParaRPr lang="en-US" sz="1200" dirty="0"/>
          </a:p>
        </p:txBody>
      </p:sp>
      <p:sp>
        <p:nvSpPr>
          <p:cNvPr id="27" name="Shape 25"/>
          <p:cNvSpPr/>
          <p:nvPr/>
        </p:nvSpPr>
        <p:spPr>
          <a:xfrm>
            <a:off x="9944100" y="4242816"/>
            <a:ext cx="1668780" cy="475488"/>
          </a:xfrm>
          <a:prstGeom prst="roundRect">
            <a:avLst>
              <a:gd name="adj" fmla="val 50000"/>
            </a:avLst>
          </a:prstGeom>
          <a:solidFill>
            <a:srgbClr val="EEF3FD"/>
          </a:solidFill>
          <a:ln/>
        </p:spPr>
      </p:sp>
      <p:sp>
        <p:nvSpPr>
          <p:cNvPr id="28" name="Text 26"/>
          <p:cNvSpPr txBox="1"/>
          <p:nvPr/>
        </p:nvSpPr>
        <p:spPr>
          <a:xfrm>
            <a:off x="9944100" y="4242816"/>
            <a:ext cx="1668780" cy="475488"/>
          </a:xfrm>
          <a:prstGeom prst="rect">
            <a:avLst/>
          </a:prstGeom>
          <a:noFill/>
          <a:ln/>
        </p:spPr>
        <p:txBody>
          <a:bodyPr wrap="square" lIns="0" tIns="0" rIns="0" bIns="0" rtlCol="0" anchor="ctr"/>
          <a:lstStyle/>
          <a:p>
            <a:pPr algn="ctr" indent="0" marL="0">
              <a:buNone/>
            </a:pPr>
            <a:r>
              <a:rPr lang="en-US" sz="1200" b="1" dirty="0">
                <a:solidFill>
                  <a:srgbClr val="1E2761"/>
                </a:solidFill>
                <a:latin typeface="Calibri" pitchFamily="34" charset="0"/>
                <a:ea typeface="Calibri" pitchFamily="34" charset="-122"/>
                <a:cs typeface="Calibri" pitchFamily="34" charset="-120"/>
              </a:rPr>
              <a:t>Assets</a:t>
            </a:r>
            <a:endParaRPr lang="en-US" sz="1200" dirty="0"/>
          </a:p>
        </p:txBody>
      </p:sp>
      <p:sp>
        <p:nvSpPr>
          <p:cNvPr id="29" name="Text 27"/>
          <p:cNvSpPr txBox="1"/>
          <p:nvPr/>
        </p:nvSpPr>
        <p:spPr>
          <a:xfrm>
            <a:off x="8138160" y="5074920"/>
            <a:ext cx="3474720" cy="640080"/>
          </a:xfrm>
          <a:prstGeom prst="rect">
            <a:avLst/>
          </a:prstGeom>
          <a:noFill/>
          <a:ln/>
        </p:spPr>
        <p:txBody>
          <a:bodyPr wrap="square" lIns="0" tIns="0" rIns="0" bIns="0" rtlCol="0" anchor="ctr"/>
          <a:lstStyle/>
          <a:p>
            <a:pPr algn="l" indent="0" marL="0">
              <a:lnSpc>
                <a:spcPct val="120000"/>
              </a:lnSpc>
              <a:buNone/>
            </a:pPr>
            <a:r>
              <a:rPr lang="en-US" sz="1100" dirty="0">
                <a:solidFill>
                  <a:srgbClr val="2B2F3A"/>
                </a:solidFill>
                <a:latin typeface="Calibri" pitchFamily="34" charset="0"/>
                <a:ea typeface="Calibri" pitchFamily="34" charset="-122"/>
                <a:cs typeface="Calibri" pitchFamily="34" charset="-120"/>
              </a:rPr>
              <a:t>What really matters in your business environment — mapped and understood, not assumed.</a:t>
            </a:r>
            <a:endParaRPr lang="en-US" sz="1100" dirty="0"/>
          </a:p>
        </p:txBody>
      </p:sp>
      <p:sp>
        <p:nvSpPr>
          <p:cNvPr id="31" name="Text 28"/>
          <p:cNvSpPr txBox="1"/>
          <p:nvPr/>
        </p:nvSpPr>
        <p:spPr>
          <a:xfrm>
            <a:off x="11247120" y="6510528"/>
            <a:ext cx="731520" cy="274320"/>
          </a:xfrm>
          <a:prstGeom prst="rect">
            <a:avLst/>
          </a:prstGeom>
          <a:noFill/>
          <a:ln/>
        </p:spPr>
        <p:txBody>
          <a:bodyPr wrap="square" lIns="0" tIns="0" rIns="0" bIns="0" rtlCol="0" anchor="ctr"/>
          <a:lstStyle/>
          <a:p>
            <a:pPr algn="r" indent="0" marL="0">
              <a:buNone/>
            </a:pPr>
            <a:r>
              <a:rPr lang="en-US" sz="900" dirty="0">
                <a:solidFill>
                  <a:srgbClr val="A7ADBB"/>
                </a:solidFill>
                <a:latin typeface="Calibri" pitchFamily="34" charset="0"/>
                <a:ea typeface="Calibri" pitchFamily="34" charset="-122"/>
                <a:cs typeface="Calibri" pitchFamily="34" charset="-120"/>
              </a:rPr>
              <a:t>09 / 15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2026-09-12T20:36:21Z</dcterms:created>
  <dcterms:modified xsi:type="dcterms:W3CDTF">2026-09-12T20:36:21Z</dcterms:modified>
</cp:coreProperties>
</file>